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9144000" cy="5143500" type="screen16x9"/>
  <p:notesSz cx="6858000" cy="9144000"/>
  <p:embeddedFontLst>
    <p:embeddedFont>
      <p:font typeface="Maven Pro" panose="020B0604020202020204" charset="0"/>
      <p:regular r:id="rId37"/>
      <p:bold r:id="rId38"/>
    </p:embeddedFont>
    <p:embeddedFont>
      <p:font typeface="Nunito"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FD42CE6-C233-4078-AFF2-D003A30ECC53}">
  <a:tblStyle styleId="{FFD42CE6-C233-4078-AFF2-D003A30ECC5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5" d="100"/>
          <a:sy n="95" d="100"/>
        </p:scale>
        <p:origin x="115" y="6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Hello, and welcome to the presentation of my final project for the University of Oregon data analytics bootcamp. For my topic I chose to investigate economic predictors of COVID-19 outcomes.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825bf0ab2a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825bf0ab2a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the vaccination rate dataset, I dropped data for US territories as they were not present in other datasets.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825bf0ab2a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1825bf0ab2a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you will soon see, the fips column, which in a nutshell is a unique identification number given by the federal government to each US county, was chosen as the key for each table to be merged, with the primary key being contained in the coordinates dataset. Here I rename the column in the coordinates dataset to be consistent with the other datasets.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825bf0ab2a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825bf0ab2a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Finally, I had to do some reformatting in the economics dataset. To perform statistical analyses for he median income, commas had to be dropped from the figures and the datatype converted to an integer.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825bf0ab2a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825bf0ab2a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 the data looking good, it was time to import it to a database.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825bf0ab2a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1825bf0ab2a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the entity relationship diagram for my data tables. As previously mentioned, the latitude longitude table held the primary key of fips, with all other tables having fips as a foreign key by which they were linked to the latitude and longitude table.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825bf0ab2a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825bf0ab2a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can see the queries that created the tables in SQL.</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825bf0ab2a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825bf0ab2a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are the queries that then merged the four tables, which needed to happen in order to create the calculated variables of cases per 100,000 people and deaths per 100,000 people.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825bf0ab2a_0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825bf0ab2a_0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create per capita rates allowing us to compare counties against one another, I used population data to create the calculated columns of cases and deaths per 100,000.</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825bf0ab2a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825bf0ab2a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was then ready to analyze the data.</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1860eaa55b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1860eaa55b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are some summary statistics of the main variables I investigated. As you can see, there is significant spread in the data as indicated by the standard deviations, and measures of central tendency indicate not too much skew in the data.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825bf0ab2a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825bf0ab2a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some background information about my topic and why it was chosen.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825bf0ab2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825bf0ab2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in order to perform logistic regressions, each of the three COVID outcome variables were given a median split transformation. A code of 0 was given to values located in the bottom 50% of the distribution, while a code of 1 was given to the values located in the top 50% of the distribution.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1825bf0ab2a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825bf0ab2a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results of logistic regressions will now be reported. First, case rate was not predicted very accurately by the economic predictors, at an accuracy rate of 56%. The confusion matrix and classification report validating the model can be seen here. This low accuracy rate will also be reflected in the Tableau visualizations you will see in just a moment. We can conclude from this regression that it seems as though the COVID pandemic spread evenly throughout counties regardless of their economic status.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825bf0ab2a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1825bf0ab2a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variable best predicted by unemployment and median income was death rate. The accuracy score was 73%, which is not incredibly high but still strong. You can see that the distributions of the top and bottom 50% are the most disparate of the three outcome variables.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825bf0ab2a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825bf0ab2a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Finally, vaccination rate was predicted at about 2/3s accuracy by the economic predictors, making the model more predictive than the one that predicted case rate, but less predictive than the one that predicted death rate.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1825bf0ab2a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1825bf0ab2a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then compared the performance of the logistic regressions to support vector machines. The two were nearly identical in their accuracy. So, although they work differently, they arrived at the same conclusion.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825bf0ab2a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1825bf0ab2a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Additional visualizations were made with Tableau. In order to make some of them, bins were created for the continuous variables of vaccination rate, median income, and unemployment.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825bf0ab2a_0_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825bf0ab2a_0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was curious to see if there was a relationship between my economic predictors. Looking at this line graph, a weak negative correlation can be seen, with unemployment rate going down as median income increases. This trend is quite evident at the ends of the income distribution, but for those earning around 50k/year median income to 130k, there is almost no correlation between median income and unemployment. Overall though, these variables do not need to be strongly related. It may be the case that they could both predict COVID outcomes but be orthogonal to one other.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1860eaa55b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860eaa55b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I wanted to see if there was a clear relationship between my COVID outcomes. This chart shows the average death rate across binned vaccination rates. This graph is the hardest of all to interpret. It seems as though, apart from the extremes, there is a negative relationship between death rate and vaccination rate, that is, as vaccination rate goes up, death rate goes down. However, it looks like the opposite relationship holds at the ends of the vaccination rate distribution–the counties with the lowest death rate have the lowest vaccination rate, and the counties with the highest vaccination rate have some of the highest death rates. This must be a product of population density. It must be the case that highly populated areas are prone to high death rates even if they have high vaccination rates. This finding likely muddied some of my other relationships.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825bf0ab2a_0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1825bf0ab2a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we see the relationship between median income and our COVID outcomes, with the median split being seen on the X axis and the median income on the Y axis. As you can see on the right, it was the hardest for the machine learning models to distinguish between high and low case rate as those two groups did not differ by much in median income. Moving on to the left graph, the relationship between income and vaccination rate proved stronger, with the higher income group having a higher vaccination rate. Finally, the strongest relationship was seen between median income and death rates, with the lower death rate group having a much higher average income than the higher death rate group.</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825bf0ab2a_0_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1825bf0ab2a_0_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Using the fips codes and latitude and longitude, we can see some trends mapped out nationally. On the left is a visualization of median household income across the country, with lower incomes indicated by smaller and redder dots than the larger, bluer dots of higher incomes. Next, I wanted to see if I could visualize at the national level a relationship between income and death rate. To do this I calculated a variable I called deaths to income ratio, where I divided the death rate by the median income for each county. If the expected relationship exists, the same counties that were low in income would have a high deaths to income ratio. This is exactly what I found, as the two graphs look very similar.</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825bf0ab2a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1825bf0ab2a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COVID-19 pandemic has affected every aspect of our lives since its declaration in March 2020, and has proven much more communicable and deadly than was initially estimated, with over a million US deaths reported.</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825bf0ab2a_0_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825bf0ab2a_0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Finally, I wanted to corroborate the results from the machine learning models at the county level, so I made scatter plots that show a much stronger (negative) relationship between median income and death rate as compared to between median income and case rate.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825bf0ab2a_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825bf0ab2a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what have we learned today?</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19266c7f69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19266c7f69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learned that our economic predictors did not have the same success at predicting our three COVID outcome variables. They were least successful in predicting case rate, most successful at predicting death rate, and somewhat successful at predicting vaccination rate. This points to a trend that COVID spread mostly equally throughout the country, while counties with stronger economies were better able to vaccinate against it and prevent deaths.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1825bf0ab2a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1825bf0ab2a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obviously more factors that determine COVID outcomes. Some of those factors suggested by this analysis include population density, political affiliation, education level, and ethnicity. Finally, correlation is not necessarily causation in this case; it could be that a third variable, such as one of the ones just mentioned, cause the economic predictors to covary with the COVID outcomes, particularly death rate.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1825bf0ab2a_0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1825bf0ab2a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 for your time and attention, and I hope this project was informative!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825bf0ab2a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825bf0ab2a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 is also apparent that there are certain differences and disparities within our country’s economy. Distribution of wealth is far from equal, for example. Two economic metrics of note are unemployment rate and median household income. The former can indicate economic health and the later has implications for physical and mental health. As these two metrics are important and available from the US Department of Agriculture, I chose them as my predictors for this project.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825bf0ab2a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825bf0ab2a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sought to see if the economic indicators, measured at the county level, could predict the following three COVID outcomes: Cases per 100,000 people, deaths per 100,000 people, and vaccination rate, expressed as a percentage of the population.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825bf0ab2a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825bf0ab2a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technologies I utilized included Python, Pandas, and SQLAlchemy for coding purposes, PostgreSQL for database purposes, and Tableau and Plotly for visualization purposes.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825bf0ab2a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825bf0ab2a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overview of the datasets and how I worked on them.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825bf0ab2a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825bf0ab2a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Four main sources of data comprised this analysis:</a:t>
            </a:r>
            <a:endParaRPr/>
          </a:p>
          <a:p>
            <a:pPr marL="457200" lvl="0" indent="-298450" algn="l" rtl="0">
              <a:spcBef>
                <a:spcPts val="0"/>
              </a:spcBef>
              <a:spcAft>
                <a:spcPts val="0"/>
              </a:spcAft>
              <a:buSzPts val="1100"/>
              <a:buChar char="-"/>
            </a:pPr>
            <a:r>
              <a:rPr lang="en"/>
              <a:t>County vaccination data from the CDC</a:t>
            </a:r>
            <a:endParaRPr/>
          </a:p>
          <a:p>
            <a:pPr marL="457200" lvl="0" indent="-298450" algn="l" rtl="0">
              <a:spcBef>
                <a:spcPts val="0"/>
              </a:spcBef>
              <a:spcAft>
                <a:spcPts val="0"/>
              </a:spcAft>
              <a:buSzPts val="1100"/>
              <a:buChar char="-"/>
            </a:pPr>
            <a:r>
              <a:rPr lang="en"/>
              <a:t>County case and death numbers from the New York Times</a:t>
            </a:r>
            <a:endParaRPr/>
          </a:p>
          <a:p>
            <a:pPr marL="457200" lvl="0" indent="-298450" algn="l" rtl="0">
              <a:spcBef>
                <a:spcPts val="0"/>
              </a:spcBef>
              <a:spcAft>
                <a:spcPts val="0"/>
              </a:spcAft>
              <a:buSzPts val="1100"/>
              <a:buChar char="-"/>
            </a:pPr>
            <a:r>
              <a:rPr lang="en"/>
              <a:t>County economic factors from the Department of Agriculture</a:t>
            </a:r>
            <a:endParaRPr/>
          </a:p>
          <a:p>
            <a:pPr marL="457200" lvl="0" indent="-298450" algn="l" rtl="0">
              <a:spcBef>
                <a:spcPts val="0"/>
              </a:spcBef>
              <a:spcAft>
                <a:spcPts val="0"/>
              </a:spcAft>
              <a:buSzPts val="1100"/>
              <a:buChar char="-"/>
            </a:pPr>
            <a:r>
              <a:rPr lang="en"/>
              <a:t>And county coordinates and population from a demographics site</a:t>
            </a:r>
            <a:endParaRPr/>
          </a:p>
          <a:p>
            <a:pPr marL="0" lvl="0" indent="0" algn="l" rtl="0">
              <a:spcBef>
                <a:spcPts val="0"/>
              </a:spcBef>
              <a:spcAft>
                <a:spcPts val="0"/>
              </a:spcAft>
              <a:buNone/>
            </a:pPr>
            <a:r>
              <a:rPr lang="en"/>
              <a:t>All four data sources were obtained as CSV files.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825bf0ab2a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825bf0ab2a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will now give an example of data cleaning for each of the four datasets I used.</a:t>
            </a:r>
            <a:endParaRPr/>
          </a:p>
          <a:p>
            <a:pPr marL="0" lvl="0" indent="0" algn="l" rtl="0">
              <a:spcBef>
                <a:spcPts val="0"/>
              </a:spcBef>
              <a:spcAft>
                <a:spcPts val="0"/>
              </a:spcAft>
              <a:buNone/>
            </a:pPr>
            <a:endParaRPr/>
          </a:p>
          <a:p>
            <a:pPr marL="0" lvl="0" indent="0" algn="l" rtl="0">
              <a:spcBef>
                <a:spcPts val="0"/>
              </a:spcBef>
              <a:spcAft>
                <a:spcPts val="0"/>
              </a:spcAft>
              <a:buNone/>
            </a:pPr>
            <a:r>
              <a:rPr lang="en"/>
              <a:t>First, I included a state abbreviation column, titled ST, for each dataset for consistency purposes. Here, with the cases/deaths dataset, this entailed mapping a series of state abbreviations from another dataset then dropping the column with the full state name.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5.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6.xml"/><Relationship Id="rId9"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1.png"/><Relationship Id="rId5" Type="http://schemas.openxmlformats.org/officeDocument/2006/relationships/image" Target="../media/image25.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2.png"/><Relationship Id="rId5" Type="http://schemas.openxmlformats.org/officeDocument/2006/relationships/image" Target="../media/image26.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1.png"/><Relationship Id="rId5" Type="http://schemas.openxmlformats.org/officeDocument/2006/relationships/image" Target="../media/image27.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1.png"/><Relationship Id="rId5" Type="http://schemas.openxmlformats.org/officeDocument/2006/relationships/image" Target="../media/image28.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1.png"/><Relationship Id="rId5" Type="http://schemas.openxmlformats.org/officeDocument/2006/relationships/image" Target="../media/image29.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m4a"/><Relationship Id="rId1" Type="http://schemas.microsoft.com/office/2007/relationships/media" Target="../media/media31.m4a"/><Relationship Id="rId5" Type="http://schemas.openxmlformats.org/officeDocument/2006/relationships/image" Target="../media/image1.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m4a"/><Relationship Id="rId1" Type="http://schemas.microsoft.com/office/2007/relationships/media" Target="../media/media34.m4a"/><Relationship Id="rId5" Type="http://schemas.openxmlformats.org/officeDocument/2006/relationships/image" Target="../media/image1.png"/><Relationship Id="rId4"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hyperlink" Target="https://simplemaps.com/data/us-counties" TargetMode="External"/><Relationship Id="rId3" Type="http://schemas.openxmlformats.org/officeDocument/2006/relationships/slideLayout" Target="../slideLayouts/slideLayout3.xml"/><Relationship Id="rId7" Type="http://schemas.openxmlformats.org/officeDocument/2006/relationships/hyperlink" Target="https://www.ers.usda.gov/data-products/county-level-data-sets/download-data/" TargetMode="Externa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hyperlink" Target="https://github.com/nytimes/covid-19-data" TargetMode="External"/><Relationship Id="rId5" Type="http://schemas.openxmlformats.org/officeDocument/2006/relationships/hyperlink" Target="https://data.cdc.gov/Vaccinations/COVID-19-Vaccinations-in-the-United-States-County/8xkx-amqh" TargetMode="External"/><Relationship Id="rId10" Type="http://schemas.openxmlformats.org/officeDocument/2006/relationships/image" Target="../media/image1.png"/><Relationship Id="rId4" Type="http://schemas.openxmlformats.org/officeDocument/2006/relationships/notesSlide" Target="../notesSlides/notesSlide8.xml"/><Relationship Id="rId9"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5.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9.xml"/><Relationship Id="rId9"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824000" y="1613825"/>
            <a:ext cx="49338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COVID-19 and its Economic Predictors</a:t>
            </a:r>
            <a:endParaRPr/>
          </a:p>
        </p:txBody>
      </p:sp>
      <p:sp>
        <p:nvSpPr>
          <p:cNvPr id="278" name="Google Shape;278;p13"/>
          <p:cNvSpPr txBox="1">
            <a:spLocks noGrp="1"/>
          </p:cNvSpPr>
          <p:nvPr>
            <p:ph type="subTitle" idx="1"/>
          </p:nvPr>
        </p:nvSpPr>
        <p:spPr>
          <a:xfrm>
            <a:off x="824000" y="3596300"/>
            <a:ext cx="7262700" cy="695400"/>
          </a:xfrm>
          <a:prstGeom prst="rect">
            <a:avLst/>
          </a:prstGeom>
        </p:spPr>
        <p:txBody>
          <a:bodyPr spcFirstLastPara="1" wrap="square" lIns="91425" tIns="91425" rIns="91425" bIns="91425" anchor="t" anchorCtr="0">
            <a:normAutofit fontScale="77500" lnSpcReduction="10000"/>
          </a:bodyPr>
          <a:lstStyle/>
          <a:p>
            <a:pPr marL="0" lvl="0" indent="0" algn="l" rtl="0">
              <a:spcBef>
                <a:spcPts val="0"/>
              </a:spcBef>
              <a:spcAft>
                <a:spcPts val="0"/>
              </a:spcAft>
              <a:buNone/>
            </a:pPr>
            <a:r>
              <a:rPr lang="en"/>
              <a:t>Joe Rodini</a:t>
            </a:r>
            <a:endParaRPr/>
          </a:p>
          <a:p>
            <a:pPr marL="0" lvl="0" indent="0" algn="l" rtl="0">
              <a:spcBef>
                <a:spcPts val="0"/>
              </a:spcBef>
              <a:spcAft>
                <a:spcPts val="0"/>
              </a:spcAft>
              <a:buNone/>
            </a:pPr>
            <a:endParaRPr/>
          </a:p>
          <a:p>
            <a:pPr marL="0" lvl="0" indent="0" algn="l" rtl="0">
              <a:spcBef>
                <a:spcPts val="0"/>
              </a:spcBef>
              <a:spcAft>
                <a:spcPts val="0"/>
              </a:spcAft>
              <a:buNone/>
            </a:pPr>
            <a:r>
              <a:rPr lang="en"/>
              <a:t>A Project for Data Analytics Bootcamp, University of Oregon, 2022</a:t>
            </a:r>
            <a:endParaRPr/>
          </a:p>
        </p:txBody>
      </p:sp>
      <p:pic>
        <p:nvPicPr>
          <p:cNvPr id="5" name="Audio 4">
            <a:hlinkClick r:id="" action="ppaction://media"/>
            <a:extLst>
              <a:ext uri="{FF2B5EF4-FFF2-40B4-BE49-F238E27FC236}">
                <a16:creationId xmlns:a16="http://schemas.microsoft.com/office/drawing/2014/main" id="{CC3F6451-DECF-4CB5-3DEC-71BEBA75D07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4297"/>
    </mc:Choice>
    <mc:Fallback>
      <p:transition spd="slow" advTm="142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37"/>
        <p:cNvGrpSpPr/>
        <p:nvPr/>
      </p:nvGrpSpPr>
      <p:grpSpPr>
        <a:xfrm>
          <a:off x="0" y="0"/>
          <a:ext cx="0" cy="0"/>
          <a:chOff x="0" y="0"/>
          <a:chExt cx="0" cy="0"/>
        </a:xfrm>
      </p:grpSpPr>
      <p:sp>
        <p:nvSpPr>
          <p:cNvPr id="338" name="Google Shape;338;p2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Data Exploration: Vaccination Rate</a:t>
            </a:r>
            <a:endParaRPr/>
          </a:p>
        </p:txBody>
      </p:sp>
      <p:sp>
        <p:nvSpPr>
          <p:cNvPr id="339" name="Google Shape;339;p22"/>
          <p:cNvSpPr txBox="1">
            <a:spLocks noGrp="1"/>
          </p:cNvSpPr>
          <p:nvPr>
            <p:ph type="body" idx="1"/>
          </p:nvPr>
        </p:nvSpPr>
        <p:spPr>
          <a:xfrm>
            <a:off x="1303800" y="1990050"/>
            <a:ext cx="28740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200"/>
              <a:t>I chose to only use data for the 50 states (territories had incomplete data). Here, dropping rows for Puerto Rico and Guam.</a:t>
            </a:r>
            <a:endParaRPr sz="1200"/>
          </a:p>
        </p:txBody>
      </p:sp>
      <p:pic>
        <p:nvPicPr>
          <p:cNvPr id="340" name="Google Shape;340;p22"/>
          <p:cNvPicPr preferRelativeResize="0"/>
          <p:nvPr/>
        </p:nvPicPr>
        <p:blipFill>
          <a:blip r:embed="rId5">
            <a:alphaModFix/>
          </a:blip>
          <a:stretch>
            <a:fillRect/>
          </a:stretch>
        </p:blipFill>
        <p:spPr>
          <a:xfrm>
            <a:off x="4330200" y="2013600"/>
            <a:ext cx="4619925" cy="1116300"/>
          </a:xfrm>
          <a:prstGeom prst="rect">
            <a:avLst/>
          </a:prstGeom>
          <a:noFill/>
          <a:ln>
            <a:noFill/>
          </a:ln>
        </p:spPr>
      </p:pic>
      <p:pic>
        <p:nvPicPr>
          <p:cNvPr id="341" name="Google Shape;341;p22"/>
          <p:cNvPicPr preferRelativeResize="0"/>
          <p:nvPr/>
        </p:nvPicPr>
        <p:blipFill rotWithShape="1">
          <a:blip r:embed="rId6">
            <a:alphaModFix/>
          </a:blip>
          <a:srcRect l="21629" r="21629"/>
          <a:stretch/>
        </p:blipFill>
        <p:spPr>
          <a:xfrm>
            <a:off x="409600" y="398925"/>
            <a:ext cx="1020426" cy="1011600"/>
          </a:xfrm>
          <a:prstGeom prst="rect">
            <a:avLst/>
          </a:prstGeom>
          <a:noFill/>
          <a:ln>
            <a:noFill/>
          </a:ln>
        </p:spPr>
      </p:pic>
      <p:pic>
        <p:nvPicPr>
          <p:cNvPr id="3" name="Audio 2">
            <a:hlinkClick r:id="" action="ppaction://media"/>
            <a:extLst>
              <a:ext uri="{FF2B5EF4-FFF2-40B4-BE49-F238E27FC236}">
                <a16:creationId xmlns:a16="http://schemas.microsoft.com/office/drawing/2014/main" id="{E4B545FF-9EF2-5847-E822-15B2E208523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816"/>
    </mc:Choice>
    <mc:Fallback>
      <p:transition spd="slow" advTm="98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45"/>
        <p:cNvGrpSpPr/>
        <p:nvPr/>
      </p:nvGrpSpPr>
      <p:grpSpPr>
        <a:xfrm>
          <a:off x="0" y="0"/>
          <a:ext cx="0" cy="0"/>
          <a:chOff x="0" y="0"/>
          <a:chExt cx="0" cy="0"/>
        </a:xfrm>
      </p:grpSpPr>
      <p:sp>
        <p:nvSpPr>
          <p:cNvPr id="346" name="Google Shape;346;p2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Data Exploration: Latitude/Longitude</a:t>
            </a:r>
            <a:endParaRPr/>
          </a:p>
        </p:txBody>
      </p:sp>
      <p:sp>
        <p:nvSpPr>
          <p:cNvPr id="347" name="Google Shape;347;p23"/>
          <p:cNvSpPr txBox="1">
            <a:spLocks noGrp="1"/>
          </p:cNvSpPr>
          <p:nvPr>
            <p:ph type="body" idx="1"/>
          </p:nvPr>
        </p:nvSpPr>
        <p:spPr>
          <a:xfrm>
            <a:off x="1303800" y="1990050"/>
            <a:ext cx="28740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200"/>
              <a:t>I ultimately joined the tables under the “fips” column, so here I first renamed the column across the datasets to be consistent.</a:t>
            </a:r>
            <a:endParaRPr sz="1200"/>
          </a:p>
        </p:txBody>
      </p:sp>
      <p:pic>
        <p:nvPicPr>
          <p:cNvPr id="348" name="Google Shape;348;p23"/>
          <p:cNvPicPr preferRelativeResize="0"/>
          <p:nvPr/>
        </p:nvPicPr>
        <p:blipFill>
          <a:blip r:embed="rId5">
            <a:alphaModFix/>
          </a:blip>
          <a:stretch>
            <a:fillRect/>
          </a:stretch>
        </p:blipFill>
        <p:spPr>
          <a:xfrm>
            <a:off x="1295400" y="3226575"/>
            <a:ext cx="6553200" cy="819150"/>
          </a:xfrm>
          <a:prstGeom prst="rect">
            <a:avLst/>
          </a:prstGeom>
          <a:noFill/>
          <a:ln>
            <a:noFill/>
          </a:ln>
        </p:spPr>
      </p:pic>
      <p:pic>
        <p:nvPicPr>
          <p:cNvPr id="349" name="Google Shape;349;p23"/>
          <p:cNvPicPr preferRelativeResize="0"/>
          <p:nvPr/>
        </p:nvPicPr>
        <p:blipFill rotWithShape="1">
          <a:blip r:embed="rId6">
            <a:alphaModFix/>
          </a:blip>
          <a:srcRect l="21629" r="21629"/>
          <a:stretch/>
        </p:blipFill>
        <p:spPr>
          <a:xfrm>
            <a:off x="409600" y="398925"/>
            <a:ext cx="1020426" cy="1011600"/>
          </a:xfrm>
          <a:prstGeom prst="rect">
            <a:avLst/>
          </a:prstGeom>
          <a:noFill/>
          <a:ln>
            <a:noFill/>
          </a:ln>
        </p:spPr>
      </p:pic>
      <p:pic>
        <p:nvPicPr>
          <p:cNvPr id="3" name="Audio 2">
            <a:hlinkClick r:id="" action="ppaction://media"/>
            <a:extLst>
              <a:ext uri="{FF2B5EF4-FFF2-40B4-BE49-F238E27FC236}">
                <a16:creationId xmlns:a16="http://schemas.microsoft.com/office/drawing/2014/main" id="{8AB5D764-FED8-EEAE-76E5-76FC8112CDA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692"/>
    </mc:Choice>
    <mc:Fallback>
      <p:transition spd="slow" advTm="246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53"/>
        <p:cNvGrpSpPr/>
        <p:nvPr/>
      </p:nvGrpSpPr>
      <p:grpSpPr>
        <a:xfrm>
          <a:off x="0" y="0"/>
          <a:ext cx="0" cy="0"/>
          <a:chOff x="0" y="0"/>
          <a:chExt cx="0" cy="0"/>
        </a:xfrm>
      </p:grpSpPr>
      <p:sp>
        <p:nvSpPr>
          <p:cNvPr id="354" name="Google Shape;354;p2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Data Exploration: Economic Indicators</a:t>
            </a:r>
            <a:endParaRPr/>
          </a:p>
        </p:txBody>
      </p:sp>
      <p:sp>
        <p:nvSpPr>
          <p:cNvPr id="355" name="Google Shape;355;p24"/>
          <p:cNvSpPr txBox="1">
            <a:spLocks noGrp="1"/>
          </p:cNvSpPr>
          <p:nvPr>
            <p:ph type="body" idx="1"/>
          </p:nvPr>
        </p:nvSpPr>
        <p:spPr>
          <a:xfrm>
            <a:off x="106375" y="1518350"/>
            <a:ext cx="28740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200"/>
              <a:t>Commas had to be dropped from median income data in the economics data.</a:t>
            </a:r>
            <a:endParaRPr sz="1200"/>
          </a:p>
        </p:txBody>
      </p:sp>
      <p:pic>
        <p:nvPicPr>
          <p:cNvPr id="356" name="Google Shape;356;p24"/>
          <p:cNvPicPr preferRelativeResize="0"/>
          <p:nvPr/>
        </p:nvPicPr>
        <p:blipFill rotWithShape="1">
          <a:blip r:embed="rId5">
            <a:alphaModFix/>
          </a:blip>
          <a:srcRect b="78811"/>
          <a:stretch/>
        </p:blipFill>
        <p:spPr>
          <a:xfrm>
            <a:off x="4922750" y="1302600"/>
            <a:ext cx="3981900" cy="584250"/>
          </a:xfrm>
          <a:prstGeom prst="rect">
            <a:avLst/>
          </a:prstGeom>
          <a:noFill/>
          <a:ln>
            <a:noFill/>
          </a:ln>
        </p:spPr>
      </p:pic>
      <p:pic>
        <p:nvPicPr>
          <p:cNvPr id="357" name="Google Shape;357;p24"/>
          <p:cNvPicPr preferRelativeResize="0"/>
          <p:nvPr/>
        </p:nvPicPr>
        <p:blipFill rotWithShape="1">
          <a:blip r:embed="rId6">
            <a:alphaModFix/>
          </a:blip>
          <a:srcRect b="74514"/>
          <a:stretch/>
        </p:blipFill>
        <p:spPr>
          <a:xfrm>
            <a:off x="2543600" y="3257788"/>
            <a:ext cx="6361050" cy="532775"/>
          </a:xfrm>
          <a:prstGeom prst="rect">
            <a:avLst/>
          </a:prstGeom>
          <a:noFill/>
          <a:ln>
            <a:noFill/>
          </a:ln>
        </p:spPr>
      </p:pic>
      <p:pic>
        <p:nvPicPr>
          <p:cNvPr id="358" name="Google Shape;358;p24"/>
          <p:cNvPicPr preferRelativeResize="0"/>
          <p:nvPr/>
        </p:nvPicPr>
        <p:blipFill rotWithShape="1">
          <a:blip r:embed="rId6">
            <a:alphaModFix/>
          </a:blip>
          <a:srcRect t="66490"/>
          <a:stretch/>
        </p:blipFill>
        <p:spPr>
          <a:xfrm>
            <a:off x="2582675" y="3790569"/>
            <a:ext cx="6321975" cy="696232"/>
          </a:xfrm>
          <a:prstGeom prst="rect">
            <a:avLst/>
          </a:prstGeom>
          <a:noFill/>
          <a:ln>
            <a:noFill/>
          </a:ln>
        </p:spPr>
      </p:pic>
      <p:pic>
        <p:nvPicPr>
          <p:cNvPr id="359" name="Google Shape;359;p24"/>
          <p:cNvPicPr preferRelativeResize="0"/>
          <p:nvPr/>
        </p:nvPicPr>
        <p:blipFill rotWithShape="1">
          <a:blip r:embed="rId5">
            <a:alphaModFix/>
          </a:blip>
          <a:srcRect t="49171"/>
          <a:stretch/>
        </p:blipFill>
        <p:spPr>
          <a:xfrm>
            <a:off x="4922750" y="1856313"/>
            <a:ext cx="3981900" cy="1401486"/>
          </a:xfrm>
          <a:prstGeom prst="rect">
            <a:avLst/>
          </a:prstGeom>
          <a:noFill/>
          <a:ln>
            <a:noFill/>
          </a:ln>
        </p:spPr>
      </p:pic>
      <p:pic>
        <p:nvPicPr>
          <p:cNvPr id="360" name="Google Shape;360;p24"/>
          <p:cNvPicPr preferRelativeResize="0"/>
          <p:nvPr/>
        </p:nvPicPr>
        <p:blipFill rotWithShape="1">
          <a:blip r:embed="rId7">
            <a:alphaModFix/>
          </a:blip>
          <a:srcRect l="21629" r="21629"/>
          <a:stretch/>
        </p:blipFill>
        <p:spPr>
          <a:xfrm>
            <a:off x="409600" y="398925"/>
            <a:ext cx="1020426" cy="1011600"/>
          </a:xfrm>
          <a:prstGeom prst="rect">
            <a:avLst/>
          </a:prstGeom>
          <a:noFill/>
          <a:ln>
            <a:noFill/>
          </a:ln>
        </p:spPr>
      </p:pic>
      <p:pic>
        <p:nvPicPr>
          <p:cNvPr id="3" name="Audio 2">
            <a:hlinkClick r:id="" action="ppaction://media"/>
            <a:extLst>
              <a:ext uri="{FF2B5EF4-FFF2-40B4-BE49-F238E27FC236}">
                <a16:creationId xmlns:a16="http://schemas.microsoft.com/office/drawing/2014/main" id="{A9D0C9F4-4F5E-865E-44E4-F443E067B9B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5845"/>
    </mc:Choice>
    <mc:Fallback>
      <p:transition spd="slow" advTm="158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64"/>
        <p:cNvGrpSpPr/>
        <p:nvPr/>
      </p:nvGrpSpPr>
      <p:grpSpPr>
        <a:xfrm>
          <a:off x="0" y="0"/>
          <a:ext cx="0" cy="0"/>
          <a:chOff x="0" y="0"/>
          <a:chExt cx="0" cy="0"/>
        </a:xfrm>
      </p:grpSpPr>
      <p:sp>
        <p:nvSpPr>
          <p:cNvPr id="365" name="Google Shape;365;p25"/>
          <p:cNvSpPr txBox="1">
            <a:spLocks noGrp="1"/>
          </p:cNvSpPr>
          <p:nvPr>
            <p:ph type="title"/>
          </p:nvPr>
        </p:nvSpPr>
        <p:spPr>
          <a:xfrm>
            <a:off x="1643100" y="1635300"/>
            <a:ext cx="5857800" cy="1872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4900"/>
              <a:t>Database</a:t>
            </a:r>
            <a:endParaRPr sz="4900"/>
          </a:p>
        </p:txBody>
      </p:sp>
      <p:pic>
        <p:nvPicPr>
          <p:cNvPr id="3" name="Audio 2">
            <a:hlinkClick r:id="" action="ppaction://media"/>
            <a:extLst>
              <a:ext uri="{FF2B5EF4-FFF2-40B4-BE49-F238E27FC236}">
                <a16:creationId xmlns:a16="http://schemas.microsoft.com/office/drawing/2014/main" id="{D6AA7824-B483-B679-5E67-6FA3864EF13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472"/>
    </mc:Choice>
    <mc:Fallback>
      <p:transition spd="slow" advTm="64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69"/>
        <p:cNvGrpSpPr/>
        <p:nvPr/>
      </p:nvGrpSpPr>
      <p:grpSpPr>
        <a:xfrm>
          <a:off x="0" y="0"/>
          <a:ext cx="0" cy="0"/>
          <a:chOff x="0" y="0"/>
          <a:chExt cx="0" cy="0"/>
        </a:xfrm>
      </p:grpSpPr>
      <p:sp>
        <p:nvSpPr>
          <p:cNvPr id="370" name="Google Shape;370;p2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Entity Relationship Diagram (ERD)</a:t>
            </a:r>
            <a:endParaRPr/>
          </a:p>
        </p:txBody>
      </p:sp>
      <p:pic>
        <p:nvPicPr>
          <p:cNvPr id="371" name="Google Shape;371;p26"/>
          <p:cNvPicPr preferRelativeResize="0"/>
          <p:nvPr/>
        </p:nvPicPr>
        <p:blipFill>
          <a:blip r:embed="rId5">
            <a:alphaModFix/>
          </a:blip>
          <a:stretch>
            <a:fillRect/>
          </a:stretch>
        </p:blipFill>
        <p:spPr>
          <a:xfrm>
            <a:off x="1303800" y="1230175"/>
            <a:ext cx="6289799" cy="3704676"/>
          </a:xfrm>
          <a:prstGeom prst="rect">
            <a:avLst/>
          </a:prstGeom>
          <a:noFill/>
          <a:ln>
            <a:noFill/>
          </a:ln>
        </p:spPr>
      </p:pic>
      <p:pic>
        <p:nvPicPr>
          <p:cNvPr id="372" name="Google Shape;372;p26"/>
          <p:cNvPicPr preferRelativeResize="0"/>
          <p:nvPr/>
        </p:nvPicPr>
        <p:blipFill rotWithShape="1">
          <a:blip r:embed="rId6">
            <a:alphaModFix/>
          </a:blip>
          <a:srcRect l="21629" r="21629"/>
          <a:stretch/>
        </p:blipFill>
        <p:spPr>
          <a:xfrm>
            <a:off x="409600" y="398925"/>
            <a:ext cx="1020426" cy="1011600"/>
          </a:xfrm>
          <a:prstGeom prst="rect">
            <a:avLst/>
          </a:prstGeom>
          <a:noFill/>
          <a:ln>
            <a:noFill/>
          </a:ln>
        </p:spPr>
      </p:pic>
      <p:pic>
        <p:nvPicPr>
          <p:cNvPr id="3" name="Audio 2">
            <a:hlinkClick r:id="" action="ppaction://media"/>
            <a:extLst>
              <a:ext uri="{FF2B5EF4-FFF2-40B4-BE49-F238E27FC236}">
                <a16:creationId xmlns:a16="http://schemas.microsoft.com/office/drawing/2014/main" id="{6C3A6F05-2C9E-C05B-997C-FBAB34BE7A8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467"/>
    </mc:Choice>
    <mc:Fallback>
      <p:transition spd="slow" advTm="184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76"/>
        <p:cNvGrpSpPr/>
        <p:nvPr/>
      </p:nvGrpSpPr>
      <p:grpSpPr>
        <a:xfrm>
          <a:off x="0" y="0"/>
          <a:ext cx="0" cy="0"/>
          <a:chOff x="0" y="0"/>
          <a:chExt cx="0" cy="0"/>
        </a:xfrm>
      </p:grpSpPr>
      <p:sp>
        <p:nvSpPr>
          <p:cNvPr id="377" name="Google Shape;377;p2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Creating Tables in SQL</a:t>
            </a:r>
            <a:endParaRPr/>
          </a:p>
        </p:txBody>
      </p:sp>
      <p:pic>
        <p:nvPicPr>
          <p:cNvPr id="378" name="Google Shape;378;p27"/>
          <p:cNvPicPr preferRelativeResize="0"/>
          <p:nvPr/>
        </p:nvPicPr>
        <p:blipFill>
          <a:blip r:embed="rId5">
            <a:alphaModFix/>
          </a:blip>
          <a:stretch>
            <a:fillRect/>
          </a:stretch>
        </p:blipFill>
        <p:spPr>
          <a:xfrm>
            <a:off x="4756525" y="1544675"/>
            <a:ext cx="4028964" cy="3240825"/>
          </a:xfrm>
          <a:prstGeom prst="rect">
            <a:avLst/>
          </a:prstGeom>
          <a:noFill/>
          <a:ln>
            <a:noFill/>
          </a:ln>
        </p:spPr>
      </p:pic>
      <p:pic>
        <p:nvPicPr>
          <p:cNvPr id="379" name="Google Shape;379;p27"/>
          <p:cNvPicPr preferRelativeResize="0"/>
          <p:nvPr/>
        </p:nvPicPr>
        <p:blipFill>
          <a:blip r:embed="rId6">
            <a:alphaModFix/>
          </a:blip>
          <a:stretch>
            <a:fillRect/>
          </a:stretch>
        </p:blipFill>
        <p:spPr>
          <a:xfrm>
            <a:off x="479489" y="1544675"/>
            <a:ext cx="3986338" cy="3240825"/>
          </a:xfrm>
          <a:prstGeom prst="rect">
            <a:avLst/>
          </a:prstGeom>
          <a:noFill/>
          <a:ln>
            <a:noFill/>
          </a:ln>
        </p:spPr>
      </p:pic>
      <p:pic>
        <p:nvPicPr>
          <p:cNvPr id="380" name="Google Shape;380;p27"/>
          <p:cNvPicPr preferRelativeResize="0"/>
          <p:nvPr/>
        </p:nvPicPr>
        <p:blipFill rotWithShape="1">
          <a:blip r:embed="rId7">
            <a:alphaModFix/>
          </a:blip>
          <a:srcRect l="21629" r="21629"/>
          <a:stretch/>
        </p:blipFill>
        <p:spPr>
          <a:xfrm>
            <a:off x="409600" y="398925"/>
            <a:ext cx="1020426" cy="1011600"/>
          </a:xfrm>
          <a:prstGeom prst="rect">
            <a:avLst/>
          </a:prstGeom>
          <a:noFill/>
          <a:ln>
            <a:noFill/>
          </a:ln>
        </p:spPr>
      </p:pic>
      <p:pic>
        <p:nvPicPr>
          <p:cNvPr id="3" name="Audio 2">
            <a:hlinkClick r:id="" action="ppaction://media"/>
            <a:extLst>
              <a:ext uri="{FF2B5EF4-FFF2-40B4-BE49-F238E27FC236}">
                <a16:creationId xmlns:a16="http://schemas.microsoft.com/office/drawing/2014/main" id="{AE546ABE-5BF8-0ACC-4240-7B36202A874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626"/>
    </mc:Choice>
    <mc:Fallback>
      <p:transition spd="slow" advTm="56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84"/>
        <p:cNvGrpSpPr/>
        <p:nvPr/>
      </p:nvGrpSpPr>
      <p:grpSpPr>
        <a:xfrm>
          <a:off x="0" y="0"/>
          <a:ext cx="0" cy="0"/>
          <a:chOff x="0" y="0"/>
          <a:chExt cx="0" cy="0"/>
        </a:xfrm>
      </p:grpSpPr>
      <p:sp>
        <p:nvSpPr>
          <p:cNvPr id="385" name="Google Shape;385;p2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Merging Tables in SQL</a:t>
            </a:r>
            <a:endParaRPr/>
          </a:p>
        </p:txBody>
      </p:sp>
      <p:pic>
        <p:nvPicPr>
          <p:cNvPr id="386" name="Google Shape;386;p28"/>
          <p:cNvPicPr preferRelativeResize="0"/>
          <p:nvPr/>
        </p:nvPicPr>
        <p:blipFill>
          <a:blip r:embed="rId5">
            <a:alphaModFix/>
          </a:blip>
          <a:stretch>
            <a:fillRect/>
          </a:stretch>
        </p:blipFill>
        <p:spPr>
          <a:xfrm>
            <a:off x="30600" y="1415125"/>
            <a:ext cx="4292922" cy="2467125"/>
          </a:xfrm>
          <a:prstGeom prst="rect">
            <a:avLst/>
          </a:prstGeom>
          <a:noFill/>
          <a:ln>
            <a:noFill/>
          </a:ln>
        </p:spPr>
      </p:pic>
      <p:pic>
        <p:nvPicPr>
          <p:cNvPr id="387" name="Google Shape;387;p28"/>
          <p:cNvPicPr preferRelativeResize="0"/>
          <p:nvPr/>
        </p:nvPicPr>
        <p:blipFill>
          <a:blip r:embed="rId6">
            <a:alphaModFix/>
          </a:blip>
          <a:stretch>
            <a:fillRect/>
          </a:stretch>
        </p:blipFill>
        <p:spPr>
          <a:xfrm>
            <a:off x="2745600" y="2014026"/>
            <a:ext cx="3894951" cy="2467124"/>
          </a:xfrm>
          <a:prstGeom prst="rect">
            <a:avLst/>
          </a:prstGeom>
          <a:noFill/>
          <a:ln>
            <a:noFill/>
          </a:ln>
        </p:spPr>
      </p:pic>
      <p:pic>
        <p:nvPicPr>
          <p:cNvPr id="388" name="Google Shape;388;p28"/>
          <p:cNvPicPr preferRelativeResize="0"/>
          <p:nvPr/>
        </p:nvPicPr>
        <p:blipFill>
          <a:blip r:embed="rId7">
            <a:alphaModFix/>
          </a:blip>
          <a:stretch>
            <a:fillRect/>
          </a:stretch>
        </p:blipFill>
        <p:spPr>
          <a:xfrm>
            <a:off x="6106000" y="3005824"/>
            <a:ext cx="2972384" cy="2069951"/>
          </a:xfrm>
          <a:prstGeom prst="rect">
            <a:avLst/>
          </a:prstGeom>
          <a:noFill/>
          <a:ln>
            <a:noFill/>
          </a:ln>
        </p:spPr>
      </p:pic>
      <p:pic>
        <p:nvPicPr>
          <p:cNvPr id="389" name="Google Shape;389;p28"/>
          <p:cNvPicPr preferRelativeResize="0"/>
          <p:nvPr/>
        </p:nvPicPr>
        <p:blipFill rotWithShape="1">
          <a:blip r:embed="rId8">
            <a:alphaModFix/>
          </a:blip>
          <a:srcRect l="21629" r="21629"/>
          <a:stretch/>
        </p:blipFill>
        <p:spPr>
          <a:xfrm>
            <a:off x="409600" y="398925"/>
            <a:ext cx="1020426" cy="1011600"/>
          </a:xfrm>
          <a:prstGeom prst="rect">
            <a:avLst/>
          </a:prstGeom>
          <a:noFill/>
          <a:ln>
            <a:noFill/>
          </a:ln>
        </p:spPr>
      </p:pic>
      <p:pic>
        <p:nvPicPr>
          <p:cNvPr id="3" name="Audio 2">
            <a:hlinkClick r:id="" action="ppaction://media"/>
            <a:extLst>
              <a:ext uri="{FF2B5EF4-FFF2-40B4-BE49-F238E27FC236}">
                <a16:creationId xmlns:a16="http://schemas.microsoft.com/office/drawing/2014/main" id="{D92A80E1-B6D1-97E2-0EDF-A0F75297271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287"/>
    </mc:Choice>
    <mc:Fallback>
      <p:transition spd="slow" advTm="132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93"/>
        <p:cNvGrpSpPr/>
        <p:nvPr/>
      </p:nvGrpSpPr>
      <p:grpSpPr>
        <a:xfrm>
          <a:off x="0" y="0"/>
          <a:ext cx="0" cy="0"/>
          <a:chOff x="0" y="0"/>
          <a:chExt cx="0" cy="0"/>
        </a:xfrm>
      </p:grpSpPr>
      <p:sp>
        <p:nvSpPr>
          <p:cNvPr id="394" name="Google Shape;394;p2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Creating Cases and Deaths per 100,000</a:t>
            </a:r>
            <a:endParaRPr/>
          </a:p>
        </p:txBody>
      </p:sp>
      <p:sp>
        <p:nvSpPr>
          <p:cNvPr id="395" name="Google Shape;395;p29"/>
          <p:cNvSpPr txBox="1">
            <a:spLocks noGrp="1"/>
          </p:cNvSpPr>
          <p:nvPr>
            <p:ph type="body" idx="1"/>
          </p:nvPr>
        </p:nvSpPr>
        <p:spPr>
          <a:xfrm>
            <a:off x="686925" y="1977950"/>
            <a:ext cx="20466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To create a rate similar to vaccination rate, I used the population data to calculate cases and deaths per 100,000 people in the counties.</a:t>
            </a:r>
            <a:endParaRPr/>
          </a:p>
        </p:txBody>
      </p:sp>
      <p:pic>
        <p:nvPicPr>
          <p:cNvPr id="396" name="Google Shape;396;p29"/>
          <p:cNvPicPr preferRelativeResize="0"/>
          <p:nvPr/>
        </p:nvPicPr>
        <p:blipFill>
          <a:blip r:embed="rId5">
            <a:alphaModFix/>
          </a:blip>
          <a:stretch>
            <a:fillRect/>
          </a:stretch>
        </p:blipFill>
        <p:spPr>
          <a:xfrm>
            <a:off x="2885925" y="1750275"/>
            <a:ext cx="6105676" cy="1886253"/>
          </a:xfrm>
          <a:prstGeom prst="rect">
            <a:avLst/>
          </a:prstGeom>
          <a:noFill/>
          <a:ln>
            <a:noFill/>
          </a:ln>
        </p:spPr>
      </p:pic>
      <p:pic>
        <p:nvPicPr>
          <p:cNvPr id="397" name="Google Shape;397;p29"/>
          <p:cNvPicPr preferRelativeResize="0"/>
          <p:nvPr/>
        </p:nvPicPr>
        <p:blipFill rotWithShape="1">
          <a:blip r:embed="rId6">
            <a:alphaModFix/>
          </a:blip>
          <a:srcRect l="21629" r="21629"/>
          <a:stretch/>
        </p:blipFill>
        <p:spPr>
          <a:xfrm>
            <a:off x="409600" y="398925"/>
            <a:ext cx="1020426" cy="1011600"/>
          </a:xfrm>
          <a:prstGeom prst="rect">
            <a:avLst/>
          </a:prstGeom>
          <a:noFill/>
          <a:ln>
            <a:noFill/>
          </a:ln>
        </p:spPr>
      </p:pic>
      <p:pic>
        <p:nvPicPr>
          <p:cNvPr id="3" name="Audio 2">
            <a:hlinkClick r:id="" action="ppaction://media"/>
            <a:extLst>
              <a:ext uri="{FF2B5EF4-FFF2-40B4-BE49-F238E27FC236}">
                <a16:creationId xmlns:a16="http://schemas.microsoft.com/office/drawing/2014/main" id="{3C61A684-F238-595B-7D3D-F8446D1759C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4570"/>
    </mc:Choice>
    <mc:Fallback>
      <p:transition spd="slow" advTm="145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01"/>
        <p:cNvGrpSpPr/>
        <p:nvPr/>
      </p:nvGrpSpPr>
      <p:grpSpPr>
        <a:xfrm>
          <a:off x="0" y="0"/>
          <a:ext cx="0" cy="0"/>
          <a:chOff x="0" y="0"/>
          <a:chExt cx="0" cy="0"/>
        </a:xfrm>
      </p:grpSpPr>
      <p:sp>
        <p:nvSpPr>
          <p:cNvPr id="402" name="Google Shape;402;p30"/>
          <p:cNvSpPr txBox="1">
            <a:spLocks noGrp="1"/>
          </p:cNvSpPr>
          <p:nvPr>
            <p:ph type="title"/>
          </p:nvPr>
        </p:nvSpPr>
        <p:spPr>
          <a:xfrm>
            <a:off x="1643100" y="1635300"/>
            <a:ext cx="5857800" cy="1872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4900"/>
              <a:t>Data Analysis</a:t>
            </a:r>
            <a:endParaRPr sz="4900"/>
          </a:p>
        </p:txBody>
      </p:sp>
      <p:pic>
        <p:nvPicPr>
          <p:cNvPr id="3" name="Audio 2">
            <a:hlinkClick r:id="" action="ppaction://media"/>
            <a:extLst>
              <a:ext uri="{FF2B5EF4-FFF2-40B4-BE49-F238E27FC236}">
                <a16:creationId xmlns:a16="http://schemas.microsoft.com/office/drawing/2014/main" id="{E5C530A3-E544-006D-3DB5-BC3E22CC8CC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282"/>
    </mc:Choice>
    <mc:Fallback>
      <p:transition spd="slow" advTm="42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06"/>
        <p:cNvGrpSpPr/>
        <p:nvPr/>
      </p:nvGrpSpPr>
      <p:grpSpPr>
        <a:xfrm>
          <a:off x="0" y="0"/>
          <a:ext cx="0" cy="0"/>
          <a:chOff x="0" y="0"/>
          <a:chExt cx="0" cy="0"/>
        </a:xfrm>
      </p:grpSpPr>
      <p:sp>
        <p:nvSpPr>
          <p:cNvPr id="407" name="Google Shape;407;p3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Descriptive Statistics</a:t>
            </a:r>
            <a:endParaRPr/>
          </a:p>
        </p:txBody>
      </p:sp>
      <p:graphicFrame>
        <p:nvGraphicFramePr>
          <p:cNvPr id="408" name="Google Shape;408;p31"/>
          <p:cNvGraphicFramePr/>
          <p:nvPr/>
        </p:nvGraphicFramePr>
        <p:xfrm>
          <a:off x="238350" y="1809750"/>
          <a:ext cx="8527950" cy="2424275"/>
        </p:xfrm>
        <a:graphic>
          <a:graphicData uri="http://schemas.openxmlformats.org/drawingml/2006/table">
            <a:tbl>
              <a:tblPr>
                <a:noFill/>
                <a:tableStyleId>{FFD42CE6-C233-4078-AFF2-D003A30ECC53}</a:tableStyleId>
              </a:tblPr>
              <a:tblGrid>
                <a:gridCol w="1421325">
                  <a:extLst>
                    <a:ext uri="{9D8B030D-6E8A-4147-A177-3AD203B41FA5}">
                      <a16:colId xmlns:a16="http://schemas.microsoft.com/office/drawing/2014/main" val="20000"/>
                    </a:ext>
                  </a:extLst>
                </a:gridCol>
                <a:gridCol w="1421325">
                  <a:extLst>
                    <a:ext uri="{9D8B030D-6E8A-4147-A177-3AD203B41FA5}">
                      <a16:colId xmlns:a16="http://schemas.microsoft.com/office/drawing/2014/main" val="20001"/>
                    </a:ext>
                  </a:extLst>
                </a:gridCol>
                <a:gridCol w="1421325">
                  <a:extLst>
                    <a:ext uri="{9D8B030D-6E8A-4147-A177-3AD203B41FA5}">
                      <a16:colId xmlns:a16="http://schemas.microsoft.com/office/drawing/2014/main" val="20002"/>
                    </a:ext>
                  </a:extLst>
                </a:gridCol>
                <a:gridCol w="1421325">
                  <a:extLst>
                    <a:ext uri="{9D8B030D-6E8A-4147-A177-3AD203B41FA5}">
                      <a16:colId xmlns:a16="http://schemas.microsoft.com/office/drawing/2014/main" val="20003"/>
                    </a:ext>
                  </a:extLst>
                </a:gridCol>
                <a:gridCol w="1421325">
                  <a:extLst>
                    <a:ext uri="{9D8B030D-6E8A-4147-A177-3AD203B41FA5}">
                      <a16:colId xmlns:a16="http://schemas.microsoft.com/office/drawing/2014/main" val="20004"/>
                    </a:ext>
                  </a:extLst>
                </a:gridCol>
                <a:gridCol w="1421325">
                  <a:extLst>
                    <a:ext uri="{9D8B030D-6E8A-4147-A177-3AD203B41FA5}">
                      <a16:colId xmlns:a16="http://schemas.microsoft.com/office/drawing/2014/main" val="20005"/>
                    </a:ext>
                  </a:extLst>
                </a:gridCol>
              </a:tblGrid>
              <a:tr h="6095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
                        <a:t>Unemployment </a:t>
                      </a:r>
                      <a:endParaRPr/>
                    </a:p>
                  </a:txBody>
                  <a:tcPr marL="91425" marR="91425" marT="91425" marB="91425"/>
                </a:tc>
                <a:tc>
                  <a:txBody>
                    <a:bodyPr/>
                    <a:lstStyle/>
                    <a:p>
                      <a:pPr marL="0" lvl="0" indent="0" algn="l" rtl="0">
                        <a:spcBef>
                          <a:spcPts val="0"/>
                        </a:spcBef>
                        <a:spcAft>
                          <a:spcPts val="0"/>
                        </a:spcAft>
                        <a:buNone/>
                      </a:pPr>
                      <a:r>
                        <a:rPr lang="en"/>
                        <a:t>Median Income</a:t>
                      </a:r>
                      <a:endParaRPr/>
                    </a:p>
                  </a:txBody>
                  <a:tcPr marL="91425" marR="91425" marT="91425" marB="91425"/>
                </a:tc>
                <a:tc>
                  <a:txBody>
                    <a:bodyPr/>
                    <a:lstStyle/>
                    <a:p>
                      <a:pPr marL="0" lvl="0" indent="0" algn="l" rtl="0">
                        <a:spcBef>
                          <a:spcPts val="0"/>
                        </a:spcBef>
                        <a:spcAft>
                          <a:spcPts val="0"/>
                        </a:spcAft>
                        <a:buNone/>
                      </a:pPr>
                      <a:r>
                        <a:rPr lang="en"/>
                        <a:t>Vaccination Percentage</a:t>
                      </a:r>
                      <a:endParaRPr/>
                    </a:p>
                  </a:txBody>
                  <a:tcPr marL="91425" marR="91425" marT="91425" marB="91425"/>
                </a:tc>
                <a:tc>
                  <a:txBody>
                    <a:bodyPr/>
                    <a:lstStyle/>
                    <a:p>
                      <a:pPr marL="0" lvl="0" indent="0" algn="l" rtl="0">
                        <a:spcBef>
                          <a:spcPts val="0"/>
                        </a:spcBef>
                        <a:spcAft>
                          <a:spcPts val="0"/>
                        </a:spcAft>
                        <a:buNone/>
                      </a:pPr>
                      <a:r>
                        <a:rPr lang="en"/>
                        <a:t>Cases per 100,000</a:t>
                      </a:r>
                      <a:endParaRPr/>
                    </a:p>
                  </a:txBody>
                  <a:tcPr marL="91425" marR="91425" marT="91425" marB="91425"/>
                </a:tc>
                <a:tc>
                  <a:txBody>
                    <a:bodyPr/>
                    <a:lstStyle/>
                    <a:p>
                      <a:pPr marL="0" lvl="0" indent="0" algn="l" rtl="0">
                        <a:spcBef>
                          <a:spcPts val="0"/>
                        </a:spcBef>
                        <a:spcAft>
                          <a:spcPts val="0"/>
                        </a:spcAft>
                        <a:buNone/>
                      </a:pPr>
                      <a:r>
                        <a:rPr lang="en"/>
                        <a:t>Deaths per 100,000</a:t>
                      </a:r>
                      <a:endParaRPr/>
                    </a:p>
                  </a:txBody>
                  <a:tcPr marL="91425" marR="91425" marT="91425" marB="91425"/>
                </a:tc>
                <a:extLst>
                  <a:ext uri="{0D108BD9-81ED-4DB2-BD59-A6C34878D82A}">
                    <a16:rowId xmlns:a16="http://schemas.microsoft.com/office/drawing/2014/main" val="10000"/>
                  </a:ext>
                </a:extLst>
              </a:tr>
              <a:tr h="604900">
                <a:tc>
                  <a:txBody>
                    <a:bodyPr/>
                    <a:lstStyle/>
                    <a:p>
                      <a:pPr marL="0" lvl="0" indent="0" algn="l" rtl="0">
                        <a:spcBef>
                          <a:spcPts val="0"/>
                        </a:spcBef>
                        <a:spcAft>
                          <a:spcPts val="0"/>
                        </a:spcAft>
                        <a:buNone/>
                      </a:pPr>
                      <a:r>
                        <a:rPr lang="en"/>
                        <a:t>Mean</a:t>
                      </a:r>
                      <a:endParaRPr/>
                    </a:p>
                  </a:txBody>
                  <a:tcPr marL="91425" marR="91425" marT="91425" marB="91425"/>
                </a:tc>
                <a:tc>
                  <a:txBody>
                    <a:bodyPr/>
                    <a:lstStyle/>
                    <a:p>
                      <a:pPr marL="0" lvl="0" indent="0" algn="l" rtl="0">
                        <a:spcBef>
                          <a:spcPts val="0"/>
                        </a:spcBef>
                        <a:spcAft>
                          <a:spcPts val="0"/>
                        </a:spcAft>
                        <a:buNone/>
                      </a:pPr>
                      <a:r>
                        <a:rPr lang="en"/>
                        <a:t>4.64</a:t>
                      </a:r>
                      <a:endParaRPr/>
                    </a:p>
                  </a:txBody>
                  <a:tcPr marL="91425" marR="91425" marT="91425" marB="91425"/>
                </a:tc>
                <a:tc>
                  <a:txBody>
                    <a:bodyPr/>
                    <a:lstStyle/>
                    <a:p>
                      <a:pPr marL="0" lvl="0" indent="0" algn="l" rtl="0">
                        <a:spcBef>
                          <a:spcPts val="0"/>
                        </a:spcBef>
                        <a:spcAft>
                          <a:spcPts val="0"/>
                        </a:spcAft>
                        <a:buNone/>
                      </a:pPr>
                      <a:r>
                        <a:rPr lang="en"/>
                        <a:t>$57,364.90</a:t>
                      </a:r>
                      <a:endParaRPr/>
                    </a:p>
                  </a:txBody>
                  <a:tcPr marL="91425" marR="91425" marT="91425" marB="91425"/>
                </a:tc>
                <a:tc>
                  <a:txBody>
                    <a:bodyPr/>
                    <a:lstStyle/>
                    <a:p>
                      <a:pPr marL="0" lvl="0" indent="0" algn="l" rtl="0">
                        <a:spcBef>
                          <a:spcPts val="0"/>
                        </a:spcBef>
                        <a:spcAft>
                          <a:spcPts val="0"/>
                        </a:spcAft>
                        <a:buNone/>
                      </a:pPr>
                      <a:r>
                        <a:rPr lang="en"/>
                        <a:t>52.15%</a:t>
                      </a:r>
                      <a:endParaRPr/>
                    </a:p>
                  </a:txBody>
                  <a:tcPr marL="91425" marR="91425" marT="91425" marB="91425"/>
                </a:tc>
                <a:tc>
                  <a:txBody>
                    <a:bodyPr/>
                    <a:lstStyle/>
                    <a:p>
                      <a:pPr marL="0" lvl="0" indent="0" algn="l" rtl="0">
                        <a:spcBef>
                          <a:spcPts val="0"/>
                        </a:spcBef>
                        <a:spcAft>
                          <a:spcPts val="0"/>
                        </a:spcAft>
                        <a:buNone/>
                      </a:pPr>
                      <a:r>
                        <a:rPr lang="en"/>
                        <a:t>28,296</a:t>
                      </a:r>
                      <a:endParaRPr/>
                    </a:p>
                  </a:txBody>
                  <a:tcPr marL="91425" marR="91425" marT="91425" marB="91425"/>
                </a:tc>
                <a:tc>
                  <a:txBody>
                    <a:bodyPr/>
                    <a:lstStyle/>
                    <a:p>
                      <a:pPr marL="0" lvl="0" indent="0" algn="l" rtl="0">
                        <a:spcBef>
                          <a:spcPts val="0"/>
                        </a:spcBef>
                        <a:spcAft>
                          <a:spcPts val="0"/>
                        </a:spcAft>
                        <a:buNone/>
                      </a:pPr>
                      <a:r>
                        <a:rPr lang="en"/>
                        <a:t>395</a:t>
                      </a:r>
                      <a:endParaRPr/>
                    </a:p>
                  </a:txBody>
                  <a:tcPr marL="91425" marR="91425" marT="91425" marB="91425"/>
                </a:tc>
                <a:extLst>
                  <a:ext uri="{0D108BD9-81ED-4DB2-BD59-A6C34878D82A}">
                    <a16:rowId xmlns:a16="http://schemas.microsoft.com/office/drawing/2014/main" val="10001"/>
                  </a:ext>
                </a:extLst>
              </a:tr>
              <a:tr h="604900">
                <a:tc>
                  <a:txBody>
                    <a:bodyPr/>
                    <a:lstStyle/>
                    <a:p>
                      <a:pPr marL="0" lvl="0" indent="0" algn="l" rtl="0">
                        <a:spcBef>
                          <a:spcPts val="0"/>
                        </a:spcBef>
                        <a:spcAft>
                          <a:spcPts val="0"/>
                        </a:spcAft>
                        <a:buNone/>
                      </a:pPr>
                      <a:r>
                        <a:rPr lang="en"/>
                        <a:t>SD</a:t>
                      </a:r>
                      <a:endParaRPr/>
                    </a:p>
                  </a:txBody>
                  <a:tcPr marL="91425" marR="91425" marT="91425" marB="91425"/>
                </a:tc>
                <a:tc>
                  <a:txBody>
                    <a:bodyPr/>
                    <a:lstStyle/>
                    <a:p>
                      <a:pPr marL="0" lvl="0" indent="0" algn="l" rtl="0">
                        <a:spcBef>
                          <a:spcPts val="0"/>
                        </a:spcBef>
                        <a:spcAft>
                          <a:spcPts val="0"/>
                        </a:spcAft>
                        <a:buNone/>
                      </a:pPr>
                      <a:r>
                        <a:rPr lang="en"/>
                        <a:t>1.74</a:t>
                      </a:r>
                      <a:endParaRPr/>
                    </a:p>
                  </a:txBody>
                  <a:tcPr marL="91425" marR="91425" marT="91425" marB="91425"/>
                </a:tc>
                <a:tc>
                  <a:txBody>
                    <a:bodyPr/>
                    <a:lstStyle/>
                    <a:p>
                      <a:pPr marL="0" lvl="0" indent="0" algn="l" rtl="0">
                        <a:spcBef>
                          <a:spcPts val="0"/>
                        </a:spcBef>
                        <a:spcAft>
                          <a:spcPts val="0"/>
                        </a:spcAft>
                        <a:buNone/>
                      </a:pPr>
                      <a:r>
                        <a:rPr lang="en"/>
                        <a:t>$14,545.63</a:t>
                      </a:r>
                      <a:endParaRPr/>
                    </a:p>
                  </a:txBody>
                  <a:tcPr marL="91425" marR="91425" marT="91425" marB="91425"/>
                </a:tc>
                <a:tc>
                  <a:txBody>
                    <a:bodyPr/>
                    <a:lstStyle/>
                    <a:p>
                      <a:pPr marL="0" lvl="0" indent="0" algn="l" rtl="0">
                        <a:spcBef>
                          <a:spcPts val="0"/>
                        </a:spcBef>
                        <a:spcAft>
                          <a:spcPts val="0"/>
                        </a:spcAft>
                        <a:buNone/>
                      </a:pPr>
                      <a:r>
                        <a:rPr lang="en"/>
                        <a:t>12.43%</a:t>
                      </a:r>
                      <a:endParaRPr/>
                    </a:p>
                  </a:txBody>
                  <a:tcPr marL="91425" marR="91425" marT="91425" marB="91425"/>
                </a:tc>
                <a:tc>
                  <a:txBody>
                    <a:bodyPr/>
                    <a:lstStyle/>
                    <a:p>
                      <a:pPr marL="0" lvl="0" indent="0" algn="l" rtl="0">
                        <a:spcBef>
                          <a:spcPts val="0"/>
                        </a:spcBef>
                        <a:spcAft>
                          <a:spcPts val="0"/>
                        </a:spcAft>
                        <a:buNone/>
                      </a:pPr>
                      <a:r>
                        <a:rPr lang="en"/>
                        <a:t>7,711</a:t>
                      </a:r>
                      <a:endParaRPr/>
                    </a:p>
                  </a:txBody>
                  <a:tcPr marL="91425" marR="91425" marT="91425" marB="91425"/>
                </a:tc>
                <a:tc>
                  <a:txBody>
                    <a:bodyPr/>
                    <a:lstStyle/>
                    <a:p>
                      <a:pPr marL="0" lvl="0" indent="0" algn="l" rtl="0">
                        <a:spcBef>
                          <a:spcPts val="0"/>
                        </a:spcBef>
                        <a:spcAft>
                          <a:spcPts val="0"/>
                        </a:spcAft>
                        <a:buNone/>
                      </a:pPr>
                      <a:r>
                        <a:rPr lang="en"/>
                        <a:t>164</a:t>
                      </a:r>
                      <a:endParaRPr/>
                    </a:p>
                  </a:txBody>
                  <a:tcPr marL="91425" marR="91425" marT="91425" marB="91425"/>
                </a:tc>
                <a:extLst>
                  <a:ext uri="{0D108BD9-81ED-4DB2-BD59-A6C34878D82A}">
                    <a16:rowId xmlns:a16="http://schemas.microsoft.com/office/drawing/2014/main" val="10002"/>
                  </a:ext>
                </a:extLst>
              </a:tr>
              <a:tr h="604900">
                <a:tc>
                  <a:txBody>
                    <a:bodyPr/>
                    <a:lstStyle/>
                    <a:p>
                      <a:pPr marL="0" lvl="0" indent="0" algn="l" rtl="0">
                        <a:spcBef>
                          <a:spcPts val="0"/>
                        </a:spcBef>
                        <a:spcAft>
                          <a:spcPts val="0"/>
                        </a:spcAft>
                        <a:buNone/>
                      </a:pPr>
                      <a:r>
                        <a:rPr lang="en"/>
                        <a:t>Median</a:t>
                      </a:r>
                      <a:endParaRPr/>
                    </a:p>
                  </a:txBody>
                  <a:tcPr marL="91425" marR="91425" marT="91425" marB="91425"/>
                </a:tc>
                <a:tc>
                  <a:txBody>
                    <a:bodyPr/>
                    <a:lstStyle/>
                    <a:p>
                      <a:pPr marL="0" lvl="0" indent="0" algn="l" rtl="0">
                        <a:spcBef>
                          <a:spcPts val="0"/>
                        </a:spcBef>
                        <a:spcAft>
                          <a:spcPts val="0"/>
                        </a:spcAft>
                        <a:buNone/>
                      </a:pPr>
                      <a:r>
                        <a:rPr lang="en"/>
                        <a:t>4.4</a:t>
                      </a:r>
                      <a:endParaRPr/>
                    </a:p>
                  </a:txBody>
                  <a:tcPr marL="91425" marR="91425" marT="91425" marB="91425"/>
                </a:tc>
                <a:tc>
                  <a:txBody>
                    <a:bodyPr/>
                    <a:lstStyle/>
                    <a:p>
                      <a:pPr marL="0" lvl="0" indent="0" algn="l" rtl="0">
                        <a:spcBef>
                          <a:spcPts val="0"/>
                        </a:spcBef>
                        <a:spcAft>
                          <a:spcPts val="0"/>
                        </a:spcAft>
                        <a:buNone/>
                      </a:pPr>
                      <a:r>
                        <a:rPr lang="en"/>
                        <a:t>$55,044.00</a:t>
                      </a:r>
                      <a:endParaRPr/>
                    </a:p>
                  </a:txBody>
                  <a:tcPr marL="91425" marR="91425" marT="91425" marB="91425"/>
                </a:tc>
                <a:tc>
                  <a:txBody>
                    <a:bodyPr/>
                    <a:lstStyle/>
                    <a:p>
                      <a:pPr marL="0" lvl="0" indent="0" algn="l" rtl="0">
                        <a:spcBef>
                          <a:spcPts val="0"/>
                        </a:spcBef>
                        <a:spcAft>
                          <a:spcPts val="0"/>
                        </a:spcAft>
                        <a:buNone/>
                      </a:pPr>
                      <a:r>
                        <a:rPr lang="en"/>
                        <a:t>59.43%</a:t>
                      </a:r>
                      <a:endParaRPr/>
                    </a:p>
                  </a:txBody>
                  <a:tcPr marL="91425" marR="91425" marT="91425" marB="91425"/>
                </a:tc>
                <a:tc>
                  <a:txBody>
                    <a:bodyPr/>
                    <a:lstStyle/>
                    <a:p>
                      <a:pPr marL="0" lvl="0" indent="0" algn="l" rtl="0">
                        <a:spcBef>
                          <a:spcPts val="0"/>
                        </a:spcBef>
                        <a:spcAft>
                          <a:spcPts val="0"/>
                        </a:spcAft>
                        <a:buNone/>
                      </a:pPr>
                      <a:r>
                        <a:rPr lang="en"/>
                        <a:t>28,025</a:t>
                      </a:r>
                      <a:endParaRPr/>
                    </a:p>
                  </a:txBody>
                  <a:tcPr marL="91425" marR="91425" marT="91425" marB="91425"/>
                </a:tc>
                <a:tc>
                  <a:txBody>
                    <a:bodyPr/>
                    <a:lstStyle/>
                    <a:p>
                      <a:pPr marL="0" lvl="0" indent="0" algn="l" rtl="0">
                        <a:spcBef>
                          <a:spcPts val="0"/>
                        </a:spcBef>
                        <a:spcAft>
                          <a:spcPts val="0"/>
                        </a:spcAft>
                        <a:buNone/>
                      </a:pPr>
                      <a:r>
                        <a:rPr lang="en"/>
                        <a:t>390</a:t>
                      </a:r>
                      <a:endParaRPr/>
                    </a:p>
                  </a:txBody>
                  <a:tcPr marL="91425" marR="91425" marT="91425" marB="91425"/>
                </a:tc>
                <a:extLst>
                  <a:ext uri="{0D108BD9-81ED-4DB2-BD59-A6C34878D82A}">
                    <a16:rowId xmlns:a16="http://schemas.microsoft.com/office/drawing/2014/main" val="10003"/>
                  </a:ext>
                </a:extLst>
              </a:tr>
            </a:tbl>
          </a:graphicData>
        </a:graphic>
      </p:graphicFrame>
      <p:pic>
        <p:nvPicPr>
          <p:cNvPr id="409" name="Google Shape;409;p31"/>
          <p:cNvPicPr preferRelativeResize="0"/>
          <p:nvPr/>
        </p:nvPicPr>
        <p:blipFill rotWithShape="1">
          <a:blip r:embed="rId5">
            <a:alphaModFix/>
          </a:blip>
          <a:srcRect l="21629" r="21629"/>
          <a:stretch/>
        </p:blipFill>
        <p:spPr>
          <a:xfrm>
            <a:off x="409600" y="398925"/>
            <a:ext cx="1020426" cy="1011600"/>
          </a:xfrm>
          <a:prstGeom prst="rect">
            <a:avLst/>
          </a:prstGeom>
          <a:noFill/>
          <a:ln>
            <a:noFill/>
          </a:ln>
        </p:spPr>
      </p:pic>
      <p:pic>
        <p:nvPicPr>
          <p:cNvPr id="3" name="Audio 2">
            <a:hlinkClick r:id="" action="ppaction://media"/>
            <a:extLst>
              <a:ext uri="{FF2B5EF4-FFF2-40B4-BE49-F238E27FC236}">
                <a16:creationId xmlns:a16="http://schemas.microsoft.com/office/drawing/2014/main" id="{F9B8E8EB-013D-9E62-9336-16398D70F19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415"/>
    </mc:Choice>
    <mc:Fallback>
      <p:transition spd="slow" advTm="184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82"/>
        <p:cNvGrpSpPr/>
        <p:nvPr/>
      </p:nvGrpSpPr>
      <p:grpSpPr>
        <a:xfrm>
          <a:off x="0" y="0"/>
          <a:ext cx="0" cy="0"/>
          <a:chOff x="0" y="0"/>
          <a:chExt cx="0" cy="0"/>
        </a:xfrm>
      </p:grpSpPr>
      <p:sp>
        <p:nvSpPr>
          <p:cNvPr id="283" name="Google Shape;283;p14"/>
          <p:cNvSpPr txBox="1">
            <a:spLocks noGrp="1"/>
          </p:cNvSpPr>
          <p:nvPr>
            <p:ph type="title"/>
          </p:nvPr>
        </p:nvSpPr>
        <p:spPr>
          <a:xfrm>
            <a:off x="1643100" y="1635300"/>
            <a:ext cx="5857800" cy="1872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4900"/>
              <a:t>Project Overview</a:t>
            </a:r>
            <a:endParaRPr sz="4900"/>
          </a:p>
        </p:txBody>
      </p:sp>
      <p:pic>
        <p:nvPicPr>
          <p:cNvPr id="3" name="Audio 2">
            <a:hlinkClick r:id="" action="ppaction://media"/>
            <a:extLst>
              <a:ext uri="{FF2B5EF4-FFF2-40B4-BE49-F238E27FC236}">
                <a16:creationId xmlns:a16="http://schemas.microsoft.com/office/drawing/2014/main" id="{E3D31080-B22C-ACD6-560F-7C4BE2EA5F1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581"/>
    </mc:Choice>
    <mc:Fallback>
      <p:transition spd="slow" advTm="65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13"/>
        <p:cNvGrpSpPr/>
        <p:nvPr/>
      </p:nvGrpSpPr>
      <p:grpSpPr>
        <a:xfrm>
          <a:off x="0" y="0"/>
          <a:ext cx="0" cy="0"/>
          <a:chOff x="0" y="0"/>
          <a:chExt cx="0" cy="0"/>
        </a:xfrm>
      </p:grpSpPr>
      <p:sp>
        <p:nvSpPr>
          <p:cNvPr id="414" name="Google Shape;414;p3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Machine Learning: Logistic Regression</a:t>
            </a:r>
            <a:endParaRPr/>
          </a:p>
        </p:txBody>
      </p:sp>
      <p:sp>
        <p:nvSpPr>
          <p:cNvPr id="415" name="Google Shape;415;p32"/>
          <p:cNvSpPr txBox="1">
            <a:spLocks noGrp="1"/>
          </p:cNvSpPr>
          <p:nvPr>
            <p:ph type="body" idx="1"/>
          </p:nvPr>
        </p:nvSpPr>
        <p:spPr>
          <a:xfrm>
            <a:off x="1303800" y="200215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In order to perform logistic regressions, a median split was created for the following three variables: cases per 100,000 people, deaths per 100,000 people, and vaccination rate.</a:t>
            </a:r>
            <a:endParaRPr/>
          </a:p>
        </p:txBody>
      </p:sp>
      <p:pic>
        <p:nvPicPr>
          <p:cNvPr id="416" name="Google Shape;416;p32"/>
          <p:cNvPicPr preferRelativeResize="0"/>
          <p:nvPr/>
        </p:nvPicPr>
        <p:blipFill rotWithShape="1">
          <a:blip r:embed="rId5">
            <a:alphaModFix/>
          </a:blip>
          <a:srcRect/>
          <a:stretch/>
        </p:blipFill>
        <p:spPr>
          <a:xfrm>
            <a:off x="251750" y="3198825"/>
            <a:ext cx="8640501" cy="840700"/>
          </a:xfrm>
          <a:prstGeom prst="rect">
            <a:avLst/>
          </a:prstGeom>
          <a:noFill/>
          <a:ln>
            <a:noFill/>
          </a:ln>
        </p:spPr>
      </p:pic>
      <p:pic>
        <p:nvPicPr>
          <p:cNvPr id="417" name="Google Shape;417;p32"/>
          <p:cNvPicPr preferRelativeResize="0"/>
          <p:nvPr/>
        </p:nvPicPr>
        <p:blipFill>
          <a:blip r:embed="rId6">
            <a:alphaModFix/>
          </a:blip>
          <a:stretch>
            <a:fillRect/>
          </a:stretch>
        </p:blipFill>
        <p:spPr>
          <a:xfrm>
            <a:off x="4741325" y="3198825"/>
            <a:ext cx="4150925" cy="283275"/>
          </a:xfrm>
          <a:prstGeom prst="rect">
            <a:avLst/>
          </a:prstGeom>
          <a:noFill/>
          <a:ln>
            <a:noFill/>
          </a:ln>
        </p:spPr>
      </p:pic>
      <p:pic>
        <p:nvPicPr>
          <p:cNvPr id="418" name="Google Shape;418;p32"/>
          <p:cNvPicPr preferRelativeResize="0"/>
          <p:nvPr/>
        </p:nvPicPr>
        <p:blipFill rotWithShape="1">
          <a:blip r:embed="rId7">
            <a:alphaModFix/>
          </a:blip>
          <a:srcRect l="21629" r="21629"/>
          <a:stretch/>
        </p:blipFill>
        <p:spPr>
          <a:xfrm>
            <a:off x="409600" y="398925"/>
            <a:ext cx="1020426" cy="1011600"/>
          </a:xfrm>
          <a:prstGeom prst="rect">
            <a:avLst/>
          </a:prstGeom>
          <a:noFill/>
          <a:ln>
            <a:noFill/>
          </a:ln>
        </p:spPr>
      </p:pic>
      <p:pic>
        <p:nvPicPr>
          <p:cNvPr id="3" name="Audio 2">
            <a:hlinkClick r:id="" action="ppaction://media"/>
            <a:extLst>
              <a:ext uri="{FF2B5EF4-FFF2-40B4-BE49-F238E27FC236}">
                <a16:creationId xmlns:a16="http://schemas.microsoft.com/office/drawing/2014/main" id="{E88AE0B1-289E-E866-4E36-E669F5F9C36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1598"/>
    </mc:Choice>
    <mc:Fallback>
      <p:transition spd="slow" advTm="215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22"/>
        <p:cNvGrpSpPr/>
        <p:nvPr/>
      </p:nvGrpSpPr>
      <p:grpSpPr>
        <a:xfrm>
          <a:off x="0" y="0"/>
          <a:ext cx="0" cy="0"/>
          <a:chOff x="0" y="0"/>
          <a:chExt cx="0" cy="0"/>
        </a:xfrm>
      </p:grpSpPr>
      <p:sp>
        <p:nvSpPr>
          <p:cNvPr id="423" name="Google Shape;423;p3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Logistic Regression: Case Rate</a:t>
            </a:r>
            <a:endParaRPr/>
          </a:p>
        </p:txBody>
      </p:sp>
      <p:sp>
        <p:nvSpPr>
          <p:cNvPr id="424" name="Google Shape;424;p33"/>
          <p:cNvSpPr txBox="1">
            <a:spLocks noGrp="1"/>
          </p:cNvSpPr>
          <p:nvPr>
            <p:ph type="body" idx="1"/>
          </p:nvPr>
        </p:nvSpPr>
        <p:spPr>
          <a:xfrm>
            <a:off x="1243325" y="4712600"/>
            <a:ext cx="7030500" cy="3807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1200"/>
              </a:spcAft>
              <a:buNone/>
            </a:pPr>
            <a:r>
              <a:rPr lang="en"/>
              <a:t>The model hardly performed better than chance when predicting case rate.</a:t>
            </a:r>
            <a:endParaRPr/>
          </a:p>
        </p:txBody>
      </p:sp>
      <p:pic>
        <p:nvPicPr>
          <p:cNvPr id="425" name="Google Shape;425;p33"/>
          <p:cNvPicPr preferRelativeResize="0"/>
          <p:nvPr/>
        </p:nvPicPr>
        <p:blipFill>
          <a:blip r:embed="rId5">
            <a:alphaModFix/>
          </a:blip>
          <a:stretch>
            <a:fillRect/>
          </a:stretch>
        </p:blipFill>
        <p:spPr>
          <a:xfrm>
            <a:off x="4760650" y="1133425"/>
            <a:ext cx="3633650" cy="3680476"/>
          </a:xfrm>
          <a:prstGeom prst="rect">
            <a:avLst/>
          </a:prstGeom>
          <a:noFill/>
          <a:ln>
            <a:noFill/>
          </a:ln>
        </p:spPr>
      </p:pic>
      <p:pic>
        <p:nvPicPr>
          <p:cNvPr id="426" name="Google Shape;426;p33"/>
          <p:cNvPicPr preferRelativeResize="0"/>
          <p:nvPr/>
        </p:nvPicPr>
        <p:blipFill>
          <a:blip r:embed="rId6">
            <a:alphaModFix/>
          </a:blip>
          <a:stretch>
            <a:fillRect/>
          </a:stretch>
        </p:blipFill>
        <p:spPr>
          <a:xfrm>
            <a:off x="152400" y="1256700"/>
            <a:ext cx="4068850" cy="3303500"/>
          </a:xfrm>
          <a:prstGeom prst="rect">
            <a:avLst/>
          </a:prstGeom>
          <a:noFill/>
          <a:ln>
            <a:noFill/>
          </a:ln>
        </p:spPr>
      </p:pic>
      <p:pic>
        <p:nvPicPr>
          <p:cNvPr id="427" name="Google Shape;427;p33"/>
          <p:cNvPicPr preferRelativeResize="0"/>
          <p:nvPr/>
        </p:nvPicPr>
        <p:blipFill rotWithShape="1">
          <a:blip r:embed="rId7">
            <a:alphaModFix/>
          </a:blip>
          <a:srcRect l="21629" r="21629"/>
          <a:stretch/>
        </p:blipFill>
        <p:spPr>
          <a:xfrm>
            <a:off x="409600" y="398925"/>
            <a:ext cx="1020426" cy="1011600"/>
          </a:xfrm>
          <a:prstGeom prst="rect">
            <a:avLst/>
          </a:prstGeom>
          <a:noFill/>
          <a:ln>
            <a:noFill/>
          </a:ln>
        </p:spPr>
      </p:pic>
      <p:pic>
        <p:nvPicPr>
          <p:cNvPr id="3" name="Audio 2">
            <a:hlinkClick r:id="" action="ppaction://media"/>
            <a:extLst>
              <a:ext uri="{FF2B5EF4-FFF2-40B4-BE49-F238E27FC236}">
                <a16:creationId xmlns:a16="http://schemas.microsoft.com/office/drawing/2014/main" id="{D51DB78D-6435-E748-BC71-A9F196A1C1B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6442"/>
    </mc:Choice>
    <mc:Fallback>
      <p:transition spd="slow" advTm="364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31"/>
        <p:cNvGrpSpPr/>
        <p:nvPr/>
      </p:nvGrpSpPr>
      <p:grpSpPr>
        <a:xfrm>
          <a:off x="0" y="0"/>
          <a:ext cx="0" cy="0"/>
          <a:chOff x="0" y="0"/>
          <a:chExt cx="0" cy="0"/>
        </a:xfrm>
      </p:grpSpPr>
      <p:sp>
        <p:nvSpPr>
          <p:cNvPr id="432" name="Google Shape;432;p3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Logistic Regression: Death Rate</a:t>
            </a:r>
            <a:endParaRPr/>
          </a:p>
        </p:txBody>
      </p:sp>
      <p:sp>
        <p:nvSpPr>
          <p:cNvPr id="433" name="Google Shape;433;p34"/>
          <p:cNvSpPr txBox="1">
            <a:spLocks noGrp="1"/>
          </p:cNvSpPr>
          <p:nvPr>
            <p:ph type="body" idx="1"/>
          </p:nvPr>
        </p:nvSpPr>
        <p:spPr>
          <a:xfrm>
            <a:off x="1243325" y="4712600"/>
            <a:ext cx="7030500" cy="3807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1200"/>
              </a:spcAft>
              <a:buNone/>
            </a:pPr>
            <a:r>
              <a:rPr lang="en"/>
              <a:t>The model was much more successful at predicting death rate.</a:t>
            </a:r>
            <a:endParaRPr/>
          </a:p>
        </p:txBody>
      </p:sp>
      <p:pic>
        <p:nvPicPr>
          <p:cNvPr id="434" name="Google Shape;434;p34"/>
          <p:cNvPicPr preferRelativeResize="0"/>
          <p:nvPr/>
        </p:nvPicPr>
        <p:blipFill>
          <a:blip r:embed="rId5">
            <a:alphaModFix/>
          </a:blip>
          <a:stretch>
            <a:fillRect/>
          </a:stretch>
        </p:blipFill>
        <p:spPr>
          <a:xfrm>
            <a:off x="55650" y="1342575"/>
            <a:ext cx="3707375" cy="3145050"/>
          </a:xfrm>
          <a:prstGeom prst="rect">
            <a:avLst/>
          </a:prstGeom>
          <a:noFill/>
          <a:ln>
            <a:noFill/>
          </a:ln>
        </p:spPr>
      </p:pic>
      <p:pic>
        <p:nvPicPr>
          <p:cNvPr id="435" name="Google Shape;435;p34"/>
          <p:cNvPicPr preferRelativeResize="0"/>
          <p:nvPr/>
        </p:nvPicPr>
        <p:blipFill>
          <a:blip r:embed="rId6">
            <a:alphaModFix/>
          </a:blip>
          <a:stretch>
            <a:fillRect/>
          </a:stretch>
        </p:blipFill>
        <p:spPr>
          <a:xfrm>
            <a:off x="4779025" y="1147200"/>
            <a:ext cx="3652750" cy="3664274"/>
          </a:xfrm>
          <a:prstGeom prst="rect">
            <a:avLst/>
          </a:prstGeom>
          <a:noFill/>
          <a:ln>
            <a:noFill/>
          </a:ln>
        </p:spPr>
      </p:pic>
      <p:pic>
        <p:nvPicPr>
          <p:cNvPr id="436" name="Google Shape;436;p34"/>
          <p:cNvPicPr preferRelativeResize="0"/>
          <p:nvPr/>
        </p:nvPicPr>
        <p:blipFill rotWithShape="1">
          <a:blip r:embed="rId7">
            <a:alphaModFix/>
          </a:blip>
          <a:srcRect l="21629" r="21629"/>
          <a:stretch/>
        </p:blipFill>
        <p:spPr>
          <a:xfrm>
            <a:off x="409600" y="398925"/>
            <a:ext cx="1020426" cy="1011600"/>
          </a:xfrm>
          <a:prstGeom prst="rect">
            <a:avLst/>
          </a:prstGeom>
          <a:noFill/>
          <a:ln>
            <a:noFill/>
          </a:ln>
        </p:spPr>
      </p:pic>
      <p:pic>
        <p:nvPicPr>
          <p:cNvPr id="3" name="Audio 2">
            <a:hlinkClick r:id="" action="ppaction://media"/>
            <a:extLst>
              <a:ext uri="{FF2B5EF4-FFF2-40B4-BE49-F238E27FC236}">
                <a16:creationId xmlns:a16="http://schemas.microsoft.com/office/drawing/2014/main" id="{C8AEB996-2C5E-CE25-D984-864F3390BA6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523"/>
    </mc:Choice>
    <mc:Fallback>
      <p:transition spd="slow" advTm="205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40"/>
        <p:cNvGrpSpPr/>
        <p:nvPr/>
      </p:nvGrpSpPr>
      <p:grpSpPr>
        <a:xfrm>
          <a:off x="0" y="0"/>
          <a:ext cx="0" cy="0"/>
          <a:chOff x="0" y="0"/>
          <a:chExt cx="0" cy="0"/>
        </a:xfrm>
      </p:grpSpPr>
      <p:sp>
        <p:nvSpPr>
          <p:cNvPr id="441" name="Google Shape;441;p3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Logistic Regression: Vaccination Rate</a:t>
            </a:r>
            <a:endParaRPr/>
          </a:p>
        </p:txBody>
      </p:sp>
      <p:sp>
        <p:nvSpPr>
          <p:cNvPr id="442" name="Google Shape;442;p35"/>
          <p:cNvSpPr txBox="1">
            <a:spLocks noGrp="1"/>
          </p:cNvSpPr>
          <p:nvPr>
            <p:ph type="body" idx="1"/>
          </p:nvPr>
        </p:nvSpPr>
        <p:spPr>
          <a:xfrm>
            <a:off x="1243325" y="4712600"/>
            <a:ext cx="7030500" cy="3807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1200"/>
              </a:spcAft>
              <a:buNone/>
            </a:pPr>
            <a:r>
              <a:rPr lang="en"/>
              <a:t>And it was somewhere in the middle when predicting vaccination rate.</a:t>
            </a:r>
            <a:endParaRPr/>
          </a:p>
        </p:txBody>
      </p:sp>
      <p:pic>
        <p:nvPicPr>
          <p:cNvPr id="443" name="Google Shape;443;p35"/>
          <p:cNvPicPr preferRelativeResize="0"/>
          <p:nvPr/>
        </p:nvPicPr>
        <p:blipFill>
          <a:blip r:embed="rId5">
            <a:alphaModFix/>
          </a:blip>
          <a:stretch>
            <a:fillRect/>
          </a:stretch>
        </p:blipFill>
        <p:spPr>
          <a:xfrm>
            <a:off x="4796975" y="1074545"/>
            <a:ext cx="3537326" cy="3727554"/>
          </a:xfrm>
          <a:prstGeom prst="rect">
            <a:avLst/>
          </a:prstGeom>
          <a:noFill/>
          <a:ln>
            <a:noFill/>
          </a:ln>
        </p:spPr>
      </p:pic>
      <p:pic>
        <p:nvPicPr>
          <p:cNvPr id="444" name="Google Shape;444;p35"/>
          <p:cNvPicPr preferRelativeResize="0"/>
          <p:nvPr/>
        </p:nvPicPr>
        <p:blipFill>
          <a:blip r:embed="rId6">
            <a:alphaModFix/>
          </a:blip>
          <a:stretch>
            <a:fillRect/>
          </a:stretch>
        </p:blipFill>
        <p:spPr>
          <a:xfrm>
            <a:off x="200800" y="1199700"/>
            <a:ext cx="4262349" cy="3275825"/>
          </a:xfrm>
          <a:prstGeom prst="rect">
            <a:avLst/>
          </a:prstGeom>
          <a:noFill/>
          <a:ln>
            <a:noFill/>
          </a:ln>
        </p:spPr>
      </p:pic>
      <p:pic>
        <p:nvPicPr>
          <p:cNvPr id="445" name="Google Shape;445;p35"/>
          <p:cNvPicPr preferRelativeResize="0"/>
          <p:nvPr/>
        </p:nvPicPr>
        <p:blipFill rotWithShape="1">
          <a:blip r:embed="rId7">
            <a:alphaModFix/>
          </a:blip>
          <a:srcRect l="21629" r="21629"/>
          <a:stretch/>
        </p:blipFill>
        <p:spPr>
          <a:xfrm>
            <a:off x="409600" y="398925"/>
            <a:ext cx="1020426" cy="1011600"/>
          </a:xfrm>
          <a:prstGeom prst="rect">
            <a:avLst/>
          </a:prstGeom>
          <a:noFill/>
          <a:ln>
            <a:noFill/>
          </a:ln>
        </p:spPr>
      </p:pic>
      <p:pic>
        <p:nvPicPr>
          <p:cNvPr id="3" name="Audio 2">
            <a:hlinkClick r:id="" action="ppaction://media"/>
            <a:extLst>
              <a:ext uri="{FF2B5EF4-FFF2-40B4-BE49-F238E27FC236}">
                <a16:creationId xmlns:a16="http://schemas.microsoft.com/office/drawing/2014/main" id="{D93285C8-C6B2-6060-855C-D172BBBD654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4158"/>
    </mc:Choice>
    <mc:Fallback>
      <p:transition spd="slow" advTm="141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49"/>
        <p:cNvGrpSpPr/>
        <p:nvPr/>
      </p:nvGrpSpPr>
      <p:grpSpPr>
        <a:xfrm>
          <a:off x="0" y="0"/>
          <a:ext cx="0" cy="0"/>
          <a:chOff x="0" y="0"/>
          <a:chExt cx="0" cy="0"/>
        </a:xfrm>
      </p:grpSpPr>
      <p:sp>
        <p:nvSpPr>
          <p:cNvPr id="450" name="Google Shape;450;p36"/>
          <p:cNvSpPr txBox="1">
            <a:spLocks noGrp="1"/>
          </p:cNvSpPr>
          <p:nvPr>
            <p:ph type="title"/>
          </p:nvPr>
        </p:nvSpPr>
        <p:spPr>
          <a:xfrm>
            <a:off x="1303800" y="598575"/>
            <a:ext cx="73698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Comparison to Support Vector Machines</a:t>
            </a:r>
            <a:endParaRPr/>
          </a:p>
        </p:txBody>
      </p:sp>
      <p:sp>
        <p:nvSpPr>
          <p:cNvPr id="451" name="Google Shape;451;p36"/>
          <p:cNvSpPr txBox="1">
            <a:spLocks noGrp="1"/>
          </p:cNvSpPr>
          <p:nvPr>
            <p:ph type="body" idx="1"/>
          </p:nvPr>
        </p:nvSpPr>
        <p:spPr>
          <a:xfrm>
            <a:off x="1214250" y="4322775"/>
            <a:ext cx="6715500" cy="707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Next, SVM models were created in the same manner of the logistic regressions. These models performed nearly identically to the regressions.</a:t>
            </a:r>
            <a:endParaRPr/>
          </a:p>
        </p:txBody>
      </p:sp>
      <p:graphicFrame>
        <p:nvGraphicFramePr>
          <p:cNvPr id="452" name="Google Shape;452;p36"/>
          <p:cNvGraphicFramePr/>
          <p:nvPr/>
        </p:nvGraphicFramePr>
        <p:xfrm>
          <a:off x="952500" y="1809750"/>
          <a:ext cx="7239000" cy="1584840"/>
        </p:xfrm>
        <a:graphic>
          <a:graphicData uri="http://schemas.openxmlformats.org/drawingml/2006/table">
            <a:tbl>
              <a:tblPr>
                <a:noFill/>
                <a:tableStyleId>{FFD42CE6-C233-4078-AFF2-D003A30ECC53}</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a:t>Outcome Variable</a:t>
                      </a:r>
                      <a:endParaRPr/>
                    </a:p>
                  </a:txBody>
                  <a:tcPr marL="91425" marR="91425" marT="91425" marB="91425"/>
                </a:tc>
                <a:tc>
                  <a:txBody>
                    <a:bodyPr/>
                    <a:lstStyle/>
                    <a:p>
                      <a:pPr marL="0" lvl="0" indent="0" algn="l" rtl="0">
                        <a:spcBef>
                          <a:spcPts val="0"/>
                        </a:spcBef>
                        <a:spcAft>
                          <a:spcPts val="0"/>
                        </a:spcAft>
                        <a:buNone/>
                      </a:pPr>
                      <a:r>
                        <a:rPr lang="en"/>
                        <a:t>Accuracy score LG</a:t>
                      </a:r>
                      <a:endParaRPr/>
                    </a:p>
                  </a:txBody>
                  <a:tcPr marL="91425" marR="91425" marT="91425" marB="91425"/>
                </a:tc>
                <a:tc>
                  <a:txBody>
                    <a:bodyPr/>
                    <a:lstStyle/>
                    <a:p>
                      <a:pPr marL="0" lvl="0" indent="0" algn="l" rtl="0">
                        <a:spcBef>
                          <a:spcPts val="0"/>
                        </a:spcBef>
                        <a:spcAft>
                          <a:spcPts val="0"/>
                        </a:spcAft>
                        <a:buNone/>
                      </a:pPr>
                      <a:r>
                        <a:rPr lang="en"/>
                        <a:t>Accuracy score SVM</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Cases per 100,000</a:t>
                      </a:r>
                      <a:endParaRPr/>
                    </a:p>
                  </a:txBody>
                  <a:tcPr marL="91425" marR="91425" marT="91425" marB="91425"/>
                </a:tc>
                <a:tc>
                  <a:txBody>
                    <a:bodyPr/>
                    <a:lstStyle/>
                    <a:p>
                      <a:pPr marL="0" lvl="0" indent="0" algn="l" rtl="0">
                        <a:spcBef>
                          <a:spcPts val="0"/>
                        </a:spcBef>
                        <a:spcAft>
                          <a:spcPts val="0"/>
                        </a:spcAft>
                        <a:buNone/>
                      </a:pPr>
                      <a:r>
                        <a:rPr lang="en"/>
                        <a:t>55.6%</a:t>
                      </a:r>
                      <a:endParaRPr/>
                    </a:p>
                  </a:txBody>
                  <a:tcPr marL="91425" marR="91425" marT="91425" marB="91425"/>
                </a:tc>
                <a:tc>
                  <a:txBody>
                    <a:bodyPr/>
                    <a:lstStyle/>
                    <a:p>
                      <a:pPr marL="0" lvl="0" indent="0" algn="l" rtl="0">
                        <a:spcBef>
                          <a:spcPts val="0"/>
                        </a:spcBef>
                        <a:spcAft>
                          <a:spcPts val="0"/>
                        </a:spcAft>
                        <a:buNone/>
                      </a:pPr>
                      <a:r>
                        <a:rPr lang="en"/>
                        <a:t>55.3%</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Deaths per 100,000</a:t>
                      </a:r>
                      <a:endParaRPr/>
                    </a:p>
                  </a:txBody>
                  <a:tcPr marL="91425" marR="91425" marT="91425" marB="91425"/>
                </a:tc>
                <a:tc>
                  <a:txBody>
                    <a:bodyPr/>
                    <a:lstStyle/>
                    <a:p>
                      <a:pPr marL="0" lvl="0" indent="0" algn="l" rtl="0">
                        <a:spcBef>
                          <a:spcPts val="0"/>
                        </a:spcBef>
                        <a:spcAft>
                          <a:spcPts val="0"/>
                        </a:spcAft>
                        <a:buNone/>
                      </a:pPr>
                      <a:r>
                        <a:rPr lang="en"/>
                        <a:t>73.3%</a:t>
                      </a:r>
                      <a:endParaRPr/>
                    </a:p>
                  </a:txBody>
                  <a:tcPr marL="91425" marR="91425" marT="91425" marB="91425"/>
                </a:tc>
                <a:tc>
                  <a:txBody>
                    <a:bodyPr/>
                    <a:lstStyle/>
                    <a:p>
                      <a:pPr marL="0" lvl="0" indent="0" algn="l" rtl="0">
                        <a:spcBef>
                          <a:spcPts val="0"/>
                        </a:spcBef>
                        <a:spcAft>
                          <a:spcPts val="0"/>
                        </a:spcAft>
                        <a:buNone/>
                      </a:pPr>
                      <a:r>
                        <a:rPr lang="en"/>
                        <a:t>72.9%</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Vaccination Rate</a:t>
                      </a:r>
                      <a:endParaRPr/>
                    </a:p>
                  </a:txBody>
                  <a:tcPr marL="91425" marR="91425" marT="91425" marB="91425"/>
                </a:tc>
                <a:tc>
                  <a:txBody>
                    <a:bodyPr/>
                    <a:lstStyle/>
                    <a:p>
                      <a:pPr marL="0" lvl="0" indent="0" algn="l" rtl="0">
                        <a:spcBef>
                          <a:spcPts val="0"/>
                        </a:spcBef>
                        <a:spcAft>
                          <a:spcPts val="0"/>
                        </a:spcAft>
                        <a:buNone/>
                      </a:pPr>
                      <a:r>
                        <a:rPr lang="en"/>
                        <a:t>64.7%</a:t>
                      </a:r>
                      <a:endParaRPr/>
                    </a:p>
                  </a:txBody>
                  <a:tcPr marL="91425" marR="91425" marT="91425" marB="91425"/>
                </a:tc>
                <a:tc>
                  <a:txBody>
                    <a:bodyPr/>
                    <a:lstStyle/>
                    <a:p>
                      <a:pPr marL="0" lvl="0" indent="0" algn="l" rtl="0">
                        <a:spcBef>
                          <a:spcPts val="0"/>
                        </a:spcBef>
                        <a:spcAft>
                          <a:spcPts val="0"/>
                        </a:spcAft>
                        <a:buNone/>
                      </a:pPr>
                      <a:r>
                        <a:rPr lang="en"/>
                        <a:t>65.0%</a:t>
                      </a:r>
                      <a:endParaRPr/>
                    </a:p>
                  </a:txBody>
                  <a:tcPr marL="91425" marR="91425" marT="91425" marB="91425"/>
                </a:tc>
                <a:extLst>
                  <a:ext uri="{0D108BD9-81ED-4DB2-BD59-A6C34878D82A}">
                    <a16:rowId xmlns:a16="http://schemas.microsoft.com/office/drawing/2014/main" val="10003"/>
                  </a:ext>
                </a:extLst>
              </a:tr>
            </a:tbl>
          </a:graphicData>
        </a:graphic>
      </p:graphicFrame>
      <p:pic>
        <p:nvPicPr>
          <p:cNvPr id="453" name="Google Shape;453;p36"/>
          <p:cNvPicPr preferRelativeResize="0"/>
          <p:nvPr/>
        </p:nvPicPr>
        <p:blipFill rotWithShape="1">
          <a:blip r:embed="rId5">
            <a:alphaModFix/>
          </a:blip>
          <a:srcRect l="21629" r="21629"/>
          <a:stretch/>
        </p:blipFill>
        <p:spPr>
          <a:xfrm>
            <a:off x="409600" y="398925"/>
            <a:ext cx="1020426" cy="1011600"/>
          </a:xfrm>
          <a:prstGeom prst="rect">
            <a:avLst/>
          </a:prstGeom>
          <a:noFill/>
          <a:ln>
            <a:noFill/>
          </a:ln>
        </p:spPr>
      </p:pic>
      <p:pic>
        <p:nvPicPr>
          <p:cNvPr id="3" name="Audio 2">
            <a:hlinkClick r:id="" action="ppaction://media"/>
            <a:extLst>
              <a:ext uri="{FF2B5EF4-FFF2-40B4-BE49-F238E27FC236}">
                <a16:creationId xmlns:a16="http://schemas.microsoft.com/office/drawing/2014/main" id="{2C83199B-637A-77F6-7FED-B7F57D3568F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640"/>
    </mc:Choice>
    <mc:Fallback>
      <p:transition spd="slow" advTm="136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57"/>
        <p:cNvGrpSpPr/>
        <p:nvPr/>
      </p:nvGrpSpPr>
      <p:grpSpPr>
        <a:xfrm>
          <a:off x="0" y="0"/>
          <a:ext cx="0" cy="0"/>
          <a:chOff x="0" y="0"/>
          <a:chExt cx="0" cy="0"/>
        </a:xfrm>
      </p:grpSpPr>
      <p:sp>
        <p:nvSpPr>
          <p:cNvPr id="458" name="Google Shape;458;p3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Visualizations with Tableau</a:t>
            </a:r>
            <a:endParaRPr/>
          </a:p>
        </p:txBody>
      </p:sp>
      <p:sp>
        <p:nvSpPr>
          <p:cNvPr id="459" name="Google Shape;459;p37"/>
          <p:cNvSpPr txBox="1">
            <a:spLocks noGrp="1"/>
          </p:cNvSpPr>
          <p:nvPr>
            <p:ph type="body" idx="1"/>
          </p:nvPr>
        </p:nvSpPr>
        <p:spPr>
          <a:xfrm>
            <a:off x="1214250" y="3549150"/>
            <a:ext cx="6715500" cy="1480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 order to make certain visualizations, bins were created for the continuous variables of vaccination rate, median income, and unemployment.</a:t>
            </a:r>
            <a:endParaRPr/>
          </a:p>
          <a:p>
            <a:pPr marL="0" lvl="0" indent="0" algn="l" rtl="0">
              <a:spcBef>
                <a:spcPts val="1200"/>
              </a:spcBef>
              <a:spcAft>
                <a:spcPts val="1200"/>
              </a:spcAft>
              <a:buNone/>
            </a:pPr>
            <a:r>
              <a:rPr lang="en"/>
              <a:t>Visualizations can also be seen at https://public.tableau.com/app/profile/joe.rodini/viz/COVID-projectvisualizations/COVID-project#1</a:t>
            </a:r>
            <a:endParaRPr/>
          </a:p>
        </p:txBody>
      </p:sp>
      <p:graphicFrame>
        <p:nvGraphicFramePr>
          <p:cNvPr id="460" name="Google Shape;460;p37"/>
          <p:cNvGraphicFramePr/>
          <p:nvPr/>
        </p:nvGraphicFramePr>
        <p:xfrm>
          <a:off x="952500" y="1809750"/>
          <a:ext cx="7239000" cy="1584840"/>
        </p:xfrm>
        <a:graphic>
          <a:graphicData uri="http://schemas.openxmlformats.org/drawingml/2006/table">
            <a:tbl>
              <a:tblPr>
                <a:noFill/>
                <a:tableStyleId>{FFD42CE6-C233-4078-AFF2-D003A30ECC53}</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a:t>Variable</a:t>
                      </a:r>
                      <a:endParaRPr/>
                    </a:p>
                  </a:txBody>
                  <a:tcPr marL="91425" marR="91425" marT="91425" marB="91425"/>
                </a:tc>
                <a:tc>
                  <a:txBody>
                    <a:bodyPr/>
                    <a:lstStyle/>
                    <a:p>
                      <a:pPr marL="0" lvl="0" indent="0" algn="l" rtl="0">
                        <a:spcBef>
                          <a:spcPts val="0"/>
                        </a:spcBef>
                        <a:spcAft>
                          <a:spcPts val="0"/>
                        </a:spcAft>
                        <a:buNone/>
                      </a:pPr>
                      <a:r>
                        <a:rPr lang="en"/>
                        <a:t>Bin size</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Vaccination Rate</a:t>
                      </a:r>
                      <a:endParaRPr/>
                    </a:p>
                  </a:txBody>
                  <a:tcPr marL="91425" marR="91425" marT="91425" marB="91425"/>
                </a:tc>
                <a:tc>
                  <a:txBody>
                    <a:bodyPr/>
                    <a:lstStyle/>
                    <a:p>
                      <a:pPr marL="0" lvl="0" indent="0" algn="l" rtl="0">
                        <a:spcBef>
                          <a:spcPts val="0"/>
                        </a:spcBef>
                        <a:spcAft>
                          <a:spcPts val="0"/>
                        </a:spcAft>
                        <a:buNone/>
                      </a:pPr>
                      <a:r>
                        <a:rPr lang="en"/>
                        <a:t>15%</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Median Income</a:t>
                      </a:r>
                      <a:endParaRPr/>
                    </a:p>
                  </a:txBody>
                  <a:tcPr marL="91425" marR="91425" marT="91425" marB="91425"/>
                </a:tc>
                <a:tc>
                  <a:txBody>
                    <a:bodyPr/>
                    <a:lstStyle/>
                    <a:p>
                      <a:pPr marL="0" lvl="0" indent="0" algn="l" rtl="0">
                        <a:spcBef>
                          <a:spcPts val="0"/>
                        </a:spcBef>
                        <a:spcAft>
                          <a:spcPts val="0"/>
                        </a:spcAft>
                        <a:buNone/>
                      </a:pPr>
                      <a:r>
                        <a:rPr lang="en"/>
                        <a:t>$10,000</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Unemployment</a:t>
                      </a:r>
                      <a:endParaRPr/>
                    </a:p>
                  </a:txBody>
                  <a:tcPr marL="91425" marR="91425" marT="91425" marB="91425"/>
                </a:tc>
                <a:tc>
                  <a:txBody>
                    <a:bodyPr/>
                    <a:lstStyle/>
                    <a:p>
                      <a:pPr marL="0" lvl="0" indent="0" algn="l" rtl="0">
                        <a:spcBef>
                          <a:spcPts val="0"/>
                        </a:spcBef>
                        <a:spcAft>
                          <a:spcPts val="0"/>
                        </a:spcAft>
                        <a:buNone/>
                      </a:pPr>
                      <a:r>
                        <a:rPr lang="en"/>
                        <a:t>2.5%</a:t>
                      </a:r>
                      <a:endParaRPr/>
                    </a:p>
                  </a:txBody>
                  <a:tcPr marL="91425" marR="91425" marT="91425" marB="91425"/>
                </a:tc>
                <a:extLst>
                  <a:ext uri="{0D108BD9-81ED-4DB2-BD59-A6C34878D82A}">
                    <a16:rowId xmlns:a16="http://schemas.microsoft.com/office/drawing/2014/main" val="10003"/>
                  </a:ext>
                </a:extLst>
              </a:tr>
            </a:tbl>
          </a:graphicData>
        </a:graphic>
      </p:graphicFrame>
      <p:pic>
        <p:nvPicPr>
          <p:cNvPr id="461" name="Google Shape;461;p37"/>
          <p:cNvPicPr preferRelativeResize="0"/>
          <p:nvPr/>
        </p:nvPicPr>
        <p:blipFill rotWithShape="1">
          <a:blip r:embed="rId5">
            <a:alphaModFix/>
          </a:blip>
          <a:srcRect l="21629" r="21629"/>
          <a:stretch/>
        </p:blipFill>
        <p:spPr>
          <a:xfrm>
            <a:off x="409600" y="398925"/>
            <a:ext cx="1020426" cy="1011600"/>
          </a:xfrm>
          <a:prstGeom prst="rect">
            <a:avLst/>
          </a:prstGeom>
          <a:noFill/>
          <a:ln>
            <a:noFill/>
          </a:ln>
        </p:spPr>
      </p:pic>
      <p:pic>
        <p:nvPicPr>
          <p:cNvPr id="3" name="Audio 2">
            <a:hlinkClick r:id="" action="ppaction://media"/>
            <a:extLst>
              <a:ext uri="{FF2B5EF4-FFF2-40B4-BE49-F238E27FC236}">
                <a16:creationId xmlns:a16="http://schemas.microsoft.com/office/drawing/2014/main" id="{E513AA04-0960-24DD-D007-6E8A19A2891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209"/>
    </mc:Choice>
    <mc:Fallback>
      <p:transition spd="slow" advTm="132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65"/>
        <p:cNvGrpSpPr/>
        <p:nvPr/>
      </p:nvGrpSpPr>
      <p:grpSpPr>
        <a:xfrm>
          <a:off x="0" y="0"/>
          <a:ext cx="0" cy="0"/>
          <a:chOff x="0" y="0"/>
          <a:chExt cx="0" cy="0"/>
        </a:xfrm>
      </p:grpSpPr>
      <p:pic>
        <p:nvPicPr>
          <p:cNvPr id="466" name="Google Shape;466;p38"/>
          <p:cNvPicPr preferRelativeResize="0"/>
          <p:nvPr/>
        </p:nvPicPr>
        <p:blipFill>
          <a:blip r:embed="rId5">
            <a:alphaModFix/>
          </a:blip>
          <a:stretch>
            <a:fillRect/>
          </a:stretch>
        </p:blipFill>
        <p:spPr>
          <a:xfrm>
            <a:off x="140300" y="636200"/>
            <a:ext cx="8734425" cy="4029075"/>
          </a:xfrm>
          <a:prstGeom prst="rect">
            <a:avLst/>
          </a:prstGeom>
          <a:noFill/>
          <a:ln>
            <a:noFill/>
          </a:ln>
        </p:spPr>
      </p:pic>
      <p:cxnSp>
        <p:nvCxnSpPr>
          <p:cNvPr id="467" name="Google Shape;467;p38"/>
          <p:cNvCxnSpPr/>
          <p:nvPr/>
        </p:nvCxnSpPr>
        <p:spPr>
          <a:xfrm>
            <a:off x="2641125" y="1469575"/>
            <a:ext cx="0" cy="2786700"/>
          </a:xfrm>
          <a:prstGeom prst="straightConnector1">
            <a:avLst/>
          </a:prstGeom>
          <a:noFill/>
          <a:ln w="9525" cap="flat" cmpd="sng">
            <a:solidFill>
              <a:schemeClr val="dk2"/>
            </a:solidFill>
            <a:prstDash val="solid"/>
            <a:round/>
            <a:headEnd type="none" w="med" len="med"/>
            <a:tailEnd type="none" w="med" len="med"/>
          </a:ln>
        </p:spPr>
      </p:cxnSp>
      <p:cxnSp>
        <p:nvCxnSpPr>
          <p:cNvPr id="468" name="Google Shape;468;p38"/>
          <p:cNvCxnSpPr/>
          <p:nvPr/>
        </p:nvCxnSpPr>
        <p:spPr>
          <a:xfrm>
            <a:off x="7389450" y="1469575"/>
            <a:ext cx="0" cy="2786700"/>
          </a:xfrm>
          <a:prstGeom prst="straightConnector1">
            <a:avLst/>
          </a:prstGeom>
          <a:noFill/>
          <a:ln w="9525" cap="flat" cmpd="sng">
            <a:solidFill>
              <a:schemeClr val="dk2"/>
            </a:solidFill>
            <a:prstDash val="solid"/>
            <a:round/>
            <a:headEnd type="none" w="med" len="med"/>
            <a:tailEnd type="none" w="med" len="med"/>
          </a:ln>
        </p:spPr>
      </p:cxnSp>
      <p:pic>
        <p:nvPicPr>
          <p:cNvPr id="3" name="Audio 2">
            <a:hlinkClick r:id="" action="ppaction://media"/>
            <a:extLst>
              <a:ext uri="{FF2B5EF4-FFF2-40B4-BE49-F238E27FC236}">
                <a16:creationId xmlns:a16="http://schemas.microsoft.com/office/drawing/2014/main" id="{13E51C70-FB26-734E-C3C8-1BBFE58D5B1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0697"/>
    </mc:Choice>
    <mc:Fallback>
      <p:transition spd="slow" advTm="406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72"/>
        <p:cNvGrpSpPr/>
        <p:nvPr/>
      </p:nvGrpSpPr>
      <p:grpSpPr>
        <a:xfrm>
          <a:off x="0" y="0"/>
          <a:ext cx="0" cy="0"/>
          <a:chOff x="0" y="0"/>
          <a:chExt cx="0" cy="0"/>
        </a:xfrm>
      </p:grpSpPr>
      <p:sp>
        <p:nvSpPr>
          <p:cNvPr id="473" name="Google Shape;473;p39"/>
          <p:cNvSpPr txBox="1">
            <a:spLocks noGrp="1"/>
          </p:cNvSpPr>
          <p:nvPr>
            <p:ph type="title"/>
          </p:nvPr>
        </p:nvSpPr>
        <p:spPr>
          <a:xfrm>
            <a:off x="1303800" y="598575"/>
            <a:ext cx="78402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133"/>
              <a:t>Economic Predictors of COVID Outcomes</a:t>
            </a:r>
            <a:endParaRPr sz="3133"/>
          </a:p>
        </p:txBody>
      </p:sp>
      <p:pic>
        <p:nvPicPr>
          <p:cNvPr id="474" name="Google Shape;474;p39"/>
          <p:cNvPicPr preferRelativeResize="0"/>
          <p:nvPr/>
        </p:nvPicPr>
        <p:blipFill>
          <a:blip r:embed="rId5">
            <a:alphaModFix/>
          </a:blip>
          <a:stretch>
            <a:fillRect/>
          </a:stretch>
        </p:blipFill>
        <p:spPr>
          <a:xfrm>
            <a:off x="2951525" y="1548150"/>
            <a:ext cx="3061025" cy="3240826"/>
          </a:xfrm>
          <a:prstGeom prst="rect">
            <a:avLst/>
          </a:prstGeom>
          <a:noFill/>
          <a:ln>
            <a:noFill/>
          </a:ln>
        </p:spPr>
      </p:pic>
      <p:pic>
        <p:nvPicPr>
          <p:cNvPr id="475" name="Google Shape;475;p39"/>
          <p:cNvPicPr preferRelativeResize="0"/>
          <p:nvPr/>
        </p:nvPicPr>
        <p:blipFill rotWithShape="1">
          <a:blip r:embed="rId6">
            <a:alphaModFix/>
          </a:blip>
          <a:srcRect l="21629" r="21629"/>
          <a:stretch/>
        </p:blipFill>
        <p:spPr>
          <a:xfrm>
            <a:off x="409600" y="398925"/>
            <a:ext cx="1020426" cy="1011600"/>
          </a:xfrm>
          <a:prstGeom prst="rect">
            <a:avLst/>
          </a:prstGeom>
          <a:noFill/>
          <a:ln>
            <a:noFill/>
          </a:ln>
        </p:spPr>
      </p:pic>
      <p:pic>
        <p:nvPicPr>
          <p:cNvPr id="3" name="Audio 2">
            <a:hlinkClick r:id="" action="ppaction://media"/>
            <a:extLst>
              <a:ext uri="{FF2B5EF4-FFF2-40B4-BE49-F238E27FC236}">
                <a16:creationId xmlns:a16="http://schemas.microsoft.com/office/drawing/2014/main" id="{6EEAF983-6DFB-28F4-1C61-C99B0A929D5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4267"/>
    </mc:Choice>
    <mc:Fallback>
      <p:transition spd="slow" advTm="542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79"/>
        <p:cNvGrpSpPr/>
        <p:nvPr/>
      </p:nvGrpSpPr>
      <p:grpSpPr>
        <a:xfrm>
          <a:off x="0" y="0"/>
          <a:ext cx="0" cy="0"/>
          <a:chOff x="0" y="0"/>
          <a:chExt cx="0" cy="0"/>
        </a:xfrm>
      </p:grpSpPr>
      <p:sp>
        <p:nvSpPr>
          <p:cNvPr id="480" name="Google Shape;480;p40"/>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481" name="Google Shape;481;p40"/>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82" name="Google Shape;482;p40"/>
          <p:cNvPicPr preferRelativeResize="0"/>
          <p:nvPr/>
        </p:nvPicPr>
        <p:blipFill>
          <a:blip r:embed="rId5">
            <a:alphaModFix/>
          </a:blip>
          <a:stretch>
            <a:fillRect/>
          </a:stretch>
        </p:blipFill>
        <p:spPr>
          <a:xfrm>
            <a:off x="0" y="89520"/>
            <a:ext cx="9143999" cy="4964460"/>
          </a:xfrm>
          <a:prstGeom prst="rect">
            <a:avLst/>
          </a:prstGeom>
          <a:noFill/>
          <a:ln>
            <a:noFill/>
          </a:ln>
        </p:spPr>
      </p:pic>
      <p:pic>
        <p:nvPicPr>
          <p:cNvPr id="3" name="Audio 2">
            <a:hlinkClick r:id="" action="ppaction://media"/>
            <a:extLst>
              <a:ext uri="{FF2B5EF4-FFF2-40B4-BE49-F238E27FC236}">
                <a16:creationId xmlns:a16="http://schemas.microsoft.com/office/drawing/2014/main" id="{7F112C2C-6DFC-01E3-BF31-C3EAB45DF3A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4526"/>
    </mc:Choice>
    <mc:Fallback>
      <p:transition spd="slow" advTm="445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86"/>
        <p:cNvGrpSpPr/>
        <p:nvPr/>
      </p:nvGrpSpPr>
      <p:grpSpPr>
        <a:xfrm>
          <a:off x="0" y="0"/>
          <a:ext cx="0" cy="0"/>
          <a:chOff x="0" y="0"/>
          <a:chExt cx="0" cy="0"/>
        </a:xfrm>
      </p:grpSpPr>
      <p:sp>
        <p:nvSpPr>
          <p:cNvPr id="487" name="Google Shape;487;p4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488" name="Google Shape;488;p41"/>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89" name="Google Shape;489;p41"/>
          <p:cNvPicPr preferRelativeResize="0"/>
          <p:nvPr/>
        </p:nvPicPr>
        <p:blipFill>
          <a:blip r:embed="rId5">
            <a:alphaModFix/>
          </a:blip>
          <a:stretch>
            <a:fillRect/>
          </a:stretch>
        </p:blipFill>
        <p:spPr>
          <a:xfrm>
            <a:off x="0" y="36187"/>
            <a:ext cx="9144001" cy="5071127"/>
          </a:xfrm>
          <a:prstGeom prst="rect">
            <a:avLst/>
          </a:prstGeom>
          <a:noFill/>
          <a:ln>
            <a:noFill/>
          </a:ln>
        </p:spPr>
      </p:pic>
      <p:pic>
        <p:nvPicPr>
          <p:cNvPr id="3" name="Audio 2">
            <a:hlinkClick r:id="" action="ppaction://media"/>
            <a:extLst>
              <a:ext uri="{FF2B5EF4-FFF2-40B4-BE49-F238E27FC236}">
                <a16:creationId xmlns:a16="http://schemas.microsoft.com/office/drawing/2014/main" id="{3B7919E4-ACDD-FFFA-EE23-B7229960B79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9530"/>
    </mc:Choice>
    <mc:Fallback>
      <p:transition spd="slow" advTm="495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87"/>
        <p:cNvGrpSpPr/>
        <p:nvPr/>
      </p:nvGrpSpPr>
      <p:grpSpPr>
        <a:xfrm>
          <a:off x="0" y="0"/>
          <a:ext cx="0" cy="0"/>
          <a:chOff x="0" y="0"/>
          <a:chExt cx="0" cy="0"/>
        </a:xfrm>
      </p:grpSpPr>
      <p:sp>
        <p:nvSpPr>
          <p:cNvPr id="288" name="Google Shape;288;p1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Background</a:t>
            </a:r>
            <a:endParaRPr/>
          </a:p>
        </p:txBody>
      </p:sp>
      <p:sp>
        <p:nvSpPr>
          <p:cNvPr id="289" name="Google Shape;289;p15"/>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sz="1200">
                <a:highlight>
                  <a:schemeClr val="lt2"/>
                </a:highlight>
              </a:rPr>
              <a:t>Coronavirus disease (COVID-19) is an infectious disease caused by the SARS-CoV-2 virus, first identified in Wuhan, China in December 2019</a:t>
            </a:r>
            <a:endParaRPr sz="1200">
              <a:highlight>
                <a:schemeClr val="lt2"/>
              </a:highlight>
            </a:endParaRPr>
          </a:p>
          <a:p>
            <a:pPr marL="457200" lvl="0" indent="-304800" algn="l" rtl="0">
              <a:spcBef>
                <a:spcPts val="0"/>
              </a:spcBef>
              <a:spcAft>
                <a:spcPts val="0"/>
              </a:spcAft>
              <a:buSzPts val="1200"/>
              <a:buChar char="●"/>
            </a:pPr>
            <a:r>
              <a:rPr lang="en" sz="1200">
                <a:highlight>
                  <a:schemeClr val="lt2"/>
                </a:highlight>
              </a:rPr>
              <a:t>It spread to the level of a global pandemic by March 2020</a:t>
            </a:r>
            <a:endParaRPr sz="1200">
              <a:highlight>
                <a:schemeClr val="lt2"/>
              </a:highlight>
            </a:endParaRPr>
          </a:p>
          <a:p>
            <a:pPr marL="457200" lvl="0" indent="-304800" algn="l" rtl="0">
              <a:spcBef>
                <a:spcPts val="0"/>
              </a:spcBef>
              <a:spcAft>
                <a:spcPts val="0"/>
              </a:spcAft>
              <a:buSzPts val="1200"/>
              <a:buChar char="●"/>
            </a:pPr>
            <a:r>
              <a:rPr lang="en" sz="1200">
                <a:highlight>
                  <a:schemeClr val="lt2"/>
                </a:highlight>
              </a:rPr>
              <a:t>While a report often cited by the White House in May 2020 estimated a national death toll of 134,000 from the virus, current estimates of the US death toll is over 1,000,000</a:t>
            </a:r>
            <a:endParaRPr sz="1200">
              <a:highlight>
                <a:schemeClr val="lt2"/>
              </a:highlight>
            </a:endParaRPr>
          </a:p>
        </p:txBody>
      </p:sp>
      <p:pic>
        <p:nvPicPr>
          <p:cNvPr id="290" name="Google Shape;290;p15"/>
          <p:cNvPicPr preferRelativeResize="0"/>
          <p:nvPr/>
        </p:nvPicPr>
        <p:blipFill rotWithShape="1">
          <a:blip r:embed="rId5">
            <a:alphaModFix/>
          </a:blip>
          <a:srcRect l="21629" r="21629"/>
          <a:stretch/>
        </p:blipFill>
        <p:spPr>
          <a:xfrm>
            <a:off x="409600" y="398925"/>
            <a:ext cx="1020426" cy="1011600"/>
          </a:xfrm>
          <a:prstGeom prst="rect">
            <a:avLst/>
          </a:prstGeom>
          <a:noFill/>
          <a:ln>
            <a:noFill/>
          </a:ln>
        </p:spPr>
      </p:pic>
      <p:pic>
        <p:nvPicPr>
          <p:cNvPr id="3" name="Audio 2">
            <a:hlinkClick r:id="" action="ppaction://media"/>
            <a:extLst>
              <a:ext uri="{FF2B5EF4-FFF2-40B4-BE49-F238E27FC236}">
                <a16:creationId xmlns:a16="http://schemas.microsoft.com/office/drawing/2014/main" id="{D52222A2-B327-C1B3-EF0B-A19881672E4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728"/>
    </mc:Choice>
    <mc:Fallback>
      <p:transition spd="slow" advTm="17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93"/>
        <p:cNvGrpSpPr/>
        <p:nvPr/>
      </p:nvGrpSpPr>
      <p:grpSpPr>
        <a:xfrm>
          <a:off x="0" y="0"/>
          <a:ext cx="0" cy="0"/>
          <a:chOff x="0" y="0"/>
          <a:chExt cx="0" cy="0"/>
        </a:xfrm>
      </p:grpSpPr>
      <p:sp>
        <p:nvSpPr>
          <p:cNvPr id="494" name="Google Shape;494;p4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495" name="Google Shape;495;p42"/>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96" name="Google Shape;496;p42"/>
          <p:cNvPicPr preferRelativeResize="0"/>
          <p:nvPr/>
        </p:nvPicPr>
        <p:blipFill>
          <a:blip r:embed="rId5">
            <a:alphaModFix/>
          </a:blip>
          <a:stretch>
            <a:fillRect/>
          </a:stretch>
        </p:blipFill>
        <p:spPr>
          <a:xfrm>
            <a:off x="0" y="3362"/>
            <a:ext cx="9144001" cy="5136777"/>
          </a:xfrm>
          <a:prstGeom prst="rect">
            <a:avLst/>
          </a:prstGeom>
          <a:noFill/>
          <a:ln>
            <a:noFill/>
          </a:ln>
        </p:spPr>
      </p:pic>
      <p:pic>
        <p:nvPicPr>
          <p:cNvPr id="3" name="Audio 2">
            <a:hlinkClick r:id="" action="ppaction://media"/>
            <a:extLst>
              <a:ext uri="{FF2B5EF4-FFF2-40B4-BE49-F238E27FC236}">
                <a16:creationId xmlns:a16="http://schemas.microsoft.com/office/drawing/2014/main" id="{FF3D9599-68DD-0B23-31C4-8823F59891F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423"/>
    </mc:Choice>
    <mc:Fallback>
      <p:transition spd="slow" advTm="164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00"/>
        <p:cNvGrpSpPr/>
        <p:nvPr/>
      </p:nvGrpSpPr>
      <p:grpSpPr>
        <a:xfrm>
          <a:off x="0" y="0"/>
          <a:ext cx="0" cy="0"/>
          <a:chOff x="0" y="0"/>
          <a:chExt cx="0" cy="0"/>
        </a:xfrm>
      </p:grpSpPr>
      <p:sp>
        <p:nvSpPr>
          <p:cNvPr id="501" name="Google Shape;501;p43"/>
          <p:cNvSpPr txBox="1">
            <a:spLocks noGrp="1"/>
          </p:cNvSpPr>
          <p:nvPr>
            <p:ph type="title"/>
          </p:nvPr>
        </p:nvSpPr>
        <p:spPr>
          <a:xfrm>
            <a:off x="1643100" y="1635300"/>
            <a:ext cx="5857800" cy="1872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4900"/>
              <a:t>Conclusions</a:t>
            </a:r>
            <a:endParaRPr sz="4900"/>
          </a:p>
        </p:txBody>
      </p:sp>
      <p:pic>
        <p:nvPicPr>
          <p:cNvPr id="3" name="Audio 2">
            <a:hlinkClick r:id="" action="ppaction://media"/>
            <a:extLst>
              <a:ext uri="{FF2B5EF4-FFF2-40B4-BE49-F238E27FC236}">
                <a16:creationId xmlns:a16="http://schemas.microsoft.com/office/drawing/2014/main" id="{8013278C-9760-9D2E-BE4C-3FC260C3255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585"/>
    </mc:Choice>
    <mc:Fallback>
      <p:transition spd="slow" advTm="35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05"/>
        <p:cNvGrpSpPr/>
        <p:nvPr/>
      </p:nvGrpSpPr>
      <p:grpSpPr>
        <a:xfrm>
          <a:off x="0" y="0"/>
          <a:ext cx="0" cy="0"/>
          <a:chOff x="0" y="0"/>
          <a:chExt cx="0" cy="0"/>
        </a:xfrm>
      </p:grpSpPr>
      <p:sp>
        <p:nvSpPr>
          <p:cNvPr id="506" name="Google Shape;506;p44"/>
          <p:cNvSpPr txBox="1">
            <a:spLocks noGrp="1"/>
          </p:cNvSpPr>
          <p:nvPr>
            <p:ph type="title"/>
          </p:nvPr>
        </p:nvSpPr>
        <p:spPr>
          <a:xfrm>
            <a:off x="1303800" y="598575"/>
            <a:ext cx="77526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Economic Predictors and COVID Outcomes</a:t>
            </a:r>
            <a:endParaRPr/>
          </a:p>
        </p:txBody>
      </p:sp>
      <p:sp>
        <p:nvSpPr>
          <p:cNvPr id="507" name="Google Shape;507;p4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Case rate was not well-predicted by economic indicators, meaning that the spread of COVID was fairly uniform across the country regardless of economic level.</a:t>
            </a:r>
            <a:endParaRPr/>
          </a:p>
          <a:p>
            <a:pPr marL="457200" lvl="0" indent="-311150" algn="l" rtl="0">
              <a:spcBef>
                <a:spcPts val="0"/>
              </a:spcBef>
              <a:spcAft>
                <a:spcPts val="0"/>
              </a:spcAft>
              <a:buSzPts val="1300"/>
              <a:buChar char="●"/>
            </a:pPr>
            <a:r>
              <a:rPr lang="en"/>
              <a:t>However, death rate was well predicted by economic indicators, demonstrating that counties with more economic resources were better able to mitigate the pernicious effects of the pandemic.</a:t>
            </a:r>
            <a:endParaRPr/>
          </a:p>
          <a:p>
            <a:pPr marL="457200" lvl="0" indent="-311150" algn="l" rtl="0">
              <a:spcBef>
                <a:spcPts val="0"/>
              </a:spcBef>
              <a:spcAft>
                <a:spcPts val="0"/>
              </a:spcAft>
              <a:buSzPts val="1300"/>
              <a:buChar char="●"/>
            </a:pPr>
            <a:r>
              <a:rPr lang="en"/>
              <a:t>Vaccination rate was somewhat well predicted by economic indicators, suggesting that counties with more economic resources did somewhat of a better job getting their populations vaccinated.</a:t>
            </a:r>
            <a:endParaRPr/>
          </a:p>
        </p:txBody>
      </p:sp>
      <p:pic>
        <p:nvPicPr>
          <p:cNvPr id="508" name="Google Shape;508;p44"/>
          <p:cNvPicPr preferRelativeResize="0"/>
          <p:nvPr/>
        </p:nvPicPr>
        <p:blipFill rotWithShape="1">
          <a:blip r:embed="rId5">
            <a:alphaModFix/>
          </a:blip>
          <a:srcRect l="21629" r="21629"/>
          <a:stretch/>
        </p:blipFill>
        <p:spPr>
          <a:xfrm>
            <a:off x="409600" y="398925"/>
            <a:ext cx="1020426" cy="1011600"/>
          </a:xfrm>
          <a:prstGeom prst="rect">
            <a:avLst/>
          </a:prstGeom>
          <a:noFill/>
          <a:ln>
            <a:noFill/>
          </a:ln>
        </p:spPr>
      </p:pic>
      <p:pic>
        <p:nvPicPr>
          <p:cNvPr id="3" name="Audio 2">
            <a:hlinkClick r:id="" action="ppaction://media"/>
            <a:extLst>
              <a:ext uri="{FF2B5EF4-FFF2-40B4-BE49-F238E27FC236}">
                <a16:creationId xmlns:a16="http://schemas.microsoft.com/office/drawing/2014/main" id="{5AA201F2-CFE1-5283-8229-F18D636E182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9842"/>
    </mc:Choice>
    <mc:Fallback>
      <p:transition spd="slow" advTm="298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12"/>
        <p:cNvGrpSpPr/>
        <p:nvPr/>
      </p:nvGrpSpPr>
      <p:grpSpPr>
        <a:xfrm>
          <a:off x="0" y="0"/>
          <a:ext cx="0" cy="0"/>
          <a:chOff x="0" y="0"/>
          <a:chExt cx="0" cy="0"/>
        </a:xfrm>
      </p:grpSpPr>
      <p:sp>
        <p:nvSpPr>
          <p:cNvPr id="513" name="Google Shape;513;p4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Next Steps</a:t>
            </a:r>
            <a:endParaRPr/>
          </a:p>
        </p:txBody>
      </p:sp>
      <p:sp>
        <p:nvSpPr>
          <p:cNvPr id="514" name="Google Shape;514;p45"/>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Additional analysis would continue to shed light on this topic. </a:t>
            </a:r>
            <a:endParaRPr/>
          </a:p>
          <a:p>
            <a:pPr marL="457200" lvl="0" indent="-311150" algn="l" rtl="0">
              <a:spcBef>
                <a:spcPts val="0"/>
              </a:spcBef>
              <a:spcAft>
                <a:spcPts val="0"/>
              </a:spcAft>
              <a:buSzPts val="1300"/>
              <a:buChar char="●"/>
            </a:pPr>
            <a:r>
              <a:rPr lang="en"/>
              <a:t>Factors that might have obscured the relationship between economic predictors and COVID outcomes might include: population density, political affiliation, education level, and ethnicity</a:t>
            </a:r>
            <a:endParaRPr/>
          </a:p>
          <a:p>
            <a:pPr marL="457200" lvl="0" indent="-311150" algn="l" rtl="0">
              <a:spcBef>
                <a:spcPts val="0"/>
              </a:spcBef>
              <a:spcAft>
                <a:spcPts val="0"/>
              </a:spcAft>
              <a:buSzPts val="1300"/>
              <a:buChar char="●"/>
            </a:pPr>
            <a:r>
              <a:rPr lang="en"/>
              <a:t>Correlation is not necessarily causation–it could be that other variables, such as the ones above, cause the economic predictors and COVID outcomes to show a relationship</a:t>
            </a:r>
            <a:endParaRPr/>
          </a:p>
        </p:txBody>
      </p:sp>
      <p:pic>
        <p:nvPicPr>
          <p:cNvPr id="515" name="Google Shape;515;p45"/>
          <p:cNvPicPr preferRelativeResize="0"/>
          <p:nvPr/>
        </p:nvPicPr>
        <p:blipFill rotWithShape="1">
          <a:blip r:embed="rId5">
            <a:alphaModFix/>
          </a:blip>
          <a:srcRect l="21629" r="21629"/>
          <a:stretch/>
        </p:blipFill>
        <p:spPr>
          <a:xfrm>
            <a:off x="409600" y="398925"/>
            <a:ext cx="1020426" cy="1011600"/>
          </a:xfrm>
          <a:prstGeom prst="rect">
            <a:avLst/>
          </a:prstGeom>
          <a:noFill/>
          <a:ln>
            <a:noFill/>
          </a:ln>
        </p:spPr>
      </p:pic>
      <p:pic>
        <p:nvPicPr>
          <p:cNvPr id="3" name="Audio 2">
            <a:hlinkClick r:id="" action="ppaction://media"/>
            <a:extLst>
              <a:ext uri="{FF2B5EF4-FFF2-40B4-BE49-F238E27FC236}">
                <a16:creationId xmlns:a16="http://schemas.microsoft.com/office/drawing/2014/main" id="{61B46A97-C0F4-DCE5-15CF-D4EEAD52E3B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7762"/>
    </mc:Choice>
    <mc:Fallback>
      <p:transition spd="slow" advTm="277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19"/>
        <p:cNvGrpSpPr/>
        <p:nvPr/>
      </p:nvGrpSpPr>
      <p:grpSpPr>
        <a:xfrm>
          <a:off x="0" y="0"/>
          <a:ext cx="0" cy="0"/>
          <a:chOff x="0" y="0"/>
          <a:chExt cx="0" cy="0"/>
        </a:xfrm>
      </p:grpSpPr>
      <p:sp>
        <p:nvSpPr>
          <p:cNvPr id="520" name="Google Shape;520;p46"/>
          <p:cNvSpPr txBox="1">
            <a:spLocks noGrp="1"/>
          </p:cNvSpPr>
          <p:nvPr>
            <p:ph type="title"/>
          </p:nvPr>
        </p:nvSpPr>
        <p:spPr>
          <a:xfrm>
            <a:off x="1643100" y="1635300"/>
            <a:ext cx="5857800" cy="1872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4900"/>
              <a:t>Thank You!</a:t>
            </a:r>
            <a:endParaRPr sz="4900"/>
          </a:p>
        </p:txBody>
      </p:sp>
      <p:pic>
        <p:nvPicPr>
          <p:cNvPr id="3" name="Audio 2">
            <a:hlinkClick r:id="" action="ppaction://media"/>
            <a:extLst>
              <a:ext uri="{FF2B5EF4-FFF2-40B4-BE49-F238E27FC236}">
                <a16:creationId xmlns:a16="http://schemas.microsoft.com/office/drawing/2014/main" id="{19E7D40F-8132-7EC2-B185-F4EBA0F45EE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380"/>
    </mc:Choice>
    <mc:Fallback>
      <p:transition spd="slow" advTm="63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94"/>
        <p:cNvGrpSpPr/>
        <p:nvPr/>
      </p:nvGrpSpPr>
      <p:grpSpPr>
        <a:xfrm>
          <a:off x="0" y="0"/>
          <a:ext cx="0" cy="0"/>
          <a:chOff x="0" y="0"/>
          <a:chExt cx="0" cy="0"/>
        </a:xfrm>
      </p:grpSpPr>
      <p:sp>
        <p:nvSpPr>
          <p:cNvPr id="295" name="Google Shape;295;p1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Economic Differences</a:t>
            </a:r>
            <a:endParaRPr/>
          </a:p>
        </p:txBody>
      </p:sp>
      <p:sp>
        <p:nvSpPr>
          <p:cNvPr id="296" name="Google Shape;296;p16"/>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457200" lvl="0" indent="-292100" algn="l" rtl="0">
              <a:spcBef>
                <a:spcPts val="0"/>
              </a:spcBef>
              <a:spcAft>
                <a:spcPts val="0"/>
              </a:spcAft>
              <a:buSzPts val="1000"/>
              <a:buChar char="●"/>
            </a:pPr>
            <a:r>
              <a:rPr lang="en" sz="1200">
                <a:solidFill>
                  <a:srgbClr val="4B535D"/>
                </a:solidFill>
                <a:highlight>
                  <a:schemeClr val="lt2"/>
                </a:highlight>
              </a:rPr>
              <a:t>In 2021, the top 10 percent of Americans held nearly 70 percent of U.S. wealth, while the bottom 50 percent owned about 2.5 percent of wealth.</a:t>
            </a:r>
            <a:endParaRPr sz="1200">
              <a:solidFill>
                <a:srgbClr val="4B535D"/>
              </a:solidFill>
              <a:highlight>
                <a:schemeClr val="lt2"/>
              </a:highlight>
            </a:endParaRPr>
          </a:p>
          <a:p>
            <a:pPr marL="457200" lvl="0" indent="-304800" algn="l" rtl="0">
              <a:spcBef>
                <a:spcPts val="0"/>
              </a:spcBef>
              <a:spcAft>
                <a:spcPts val="0"/>
              </a:spcAft>
              <a:buClr>
                <a:srgbClr val="4B535D"/>
              </a:buClr>
              <a:buSzPts val="1200"/>
              <a:buChar char="●"/>
            </a:pPr>
            <a:r>
              <a:rPr lang="en" sz="1200">
                <a:solidFill>
                  <a:srgbClr val="4B535D"/>
                </a:solidFill>
                <a:highlight>
                  <a:schemeClr val="lt2"/>
                </a:highlight>
              </a:rPr>
              <a:t>Unemployment rate, defined as the percentage of people of the labor force that is not currently employed but could be, is an indicator of economic health and a signal of potential recession.</a:t>
            </a:r>
            <a:endParaRPr sz="1200">
              <a:solidFill>
                <a:srgbClr val="4B535D"/>
              </a:solidFill>
              <a:highlight>
                <a:schemeClr val="lt2"/>
              </a:highlight>
            </a:endParaRPr>
          </a:p>
          <a:p>
            <a:pPr marL="457200" lvl="0" indent="-304800" algn="l" rtl="0">
              <a:spcBef>
                <a:spcPts val="0"/>
              </a:spcBef>
              <a:spcAft>
                <a:spcPts val="0"/>
              </a:spcAft>
              <a:buClr>
                <a:srgbClr val="4B535D"/>
              </a:buClr>
              <a:buSzPts val="1200"/>
              <a:buChar char="●"/>
            </a:pPr>
            <a:r>
              <a:rPr lang="en" sz="1200">
                <a:solidFill>
                  <a:srgbClr val="4D5156"/>
                </a:solidFill>
                <a:highlight>
                  <a:schemeClr val="lt2"/>
                </a:highlight>
              </a:rPr>
              <a:t>Median Household Income is </a:t>
            </a:r>
            <a:r>
              <a:rPr lang="en" sz="1200">
                <a:solidFill>
                  <a:srgbClr val="5F6368"/>
                </a:solidFill>
                <a:highlight>
                  <a:schemeClr val="lt2"/>
                </a:highlight>
              </a:rPr>
              <a:t>a well-recognized indicator of poverty</a:t>
            </a:r>
            <a:r>
              <a:rPr lang="en" sz="1200">
                <a:solidFill>
                  <a:srgbClr val="4D5156"/>
                </a:solidFill>
                <a:highlight>
                  <a:schemeClr val="lt2"/>
                </a:highlight>
              </a:rPr>
              <a:t>, which can affect physical and mental health.</a:t>
            </a:r>
            <a:endParaRPr sz="1200">
              <a:solidFill>
                <a:srgbClr val="4D5156"/>
              </a:solidFill>
              <a:highlight>
                <a:schemeClr val="lt2"/>
              </a:highlight>
            </a:endParaRPr>
          </a:p>
          <a:p>
            <a:pPr marL="457200" lvl="0" indent="-304800" algn="l" rtl="0">
              <a:spcBef>
                <a:spcPts val="0"/>
              </a:spcBef>
              <a:spcAft>
                <a:spcPts val="0"/>
              </a:spcAft>
              <a:buClr>
                <a:srgbClr val="4D5156"/>
              </a:buClr>
              <a:buSzPts val="1200"/>
              <a:buChar char="●"/>
            </a:pPr>
            <a:r>
              <a:rPr lang="en" sz="1200">
                <a:solidFill>
                  <a:srgbClr val="4D5156"/>
                </a:solidFill>
                <a:highlight>
                  <a:schemeClr val="lt2"/>
                </a:highlight>
              </a:rPr>
              <a:t>These two measures will serve as my predictors</a:t>
            </a:r>
            <a:endParaRPr sz="1200">
              <a:solidFill>
                <a:srgbClr val="4D5156"/>
              </a:solidFill>
              <a:highlight>
                <a:schemeClr val="lt2"/>
              </a:highlight>
            </a:endParaRPr>
          </a:p>
        </p:txBody>
      </p:sp>
      <p:pic>
        <p:nvPicPr>
          <p:cNvPr id="297" name="Google Shape;297;p16"/>
          <p:cNvPicPr preferRelativeResize="0"/>
          <p:nvPr/>
        </p:nvPicPr>
        <p:blipFill rotWithShape="1">
          <a:blip r:embed="rId5">
            <a:alphaModFix/>
          </a:blip>
          <a:srcRect l="21629" r="21629"/>
          <a:stretch/>
        </p:blipFill>
        <p:spPr>
          <a:xfrm>
            <a:off x="409600" y="398925"/>
            <a:ext cx="1020426" cy="1011600"/>
          </a:xfrm>
          <a:prstGeom prst="rect">
            <a:avLst/>
          </a:prstGeom>
          <a:noFill/>
          <a:ln>
            <a:noFill/>
          </a:ln>
        </p:spPr>
      </p:pic>
      <p:pic>
        <p:nvPicPr>
          <p:cNvPr id="3" name="Audio 2">
            <a:hlinkClick r:id="" action="ppaction://media"/>
            <a:extLst>
              <a:ext uri="{FF2B5EF4-FFF2-40B4-BE49-F238E27FC236}">
                <a16:creationId xmlns:a16="http://schemas.microsoft.com/office/drawing/2014/main" id="{EB822E8F-581D-E192-A421-3EE4AA9DFEA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3494"/>
    </mc:Choice>
    <mc:Fallback>
      <p:transition spd="slow" advTm="334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01"/>
        <p:cNvGrpSpPr/>
        <p:nvPr/>
      </p:nvGrpSpPr>
      <p:grpSpPr>
        <a:xfrm>
          <a:off x="0" y="0"/>
          <a:ext cx="0" cy="0"/>
          <a:chOff x="0" y="0"/>
          <a:chExt cx="0" cy="0"/>
        </a:xfrm>
      </p:grpSpPr>
      <p:sp>
        <p:nvSpPr>
          <p:cNvPr id="302" name="Google Shape;302;p1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Research Question</a:t>
            </a:r>
            <a:endParaRPr/>
          </a:p>
        </p:txBody>
      </p:sp>
      <p:sp>
        <p:nvSpPr>
          <p:cNvPr id="303" name="Google Shape;303;p17"/>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457200" lvl="0" indent="-304800" algn="l" rtl="0">
              <a:spcBef>
                <a:spcPts val="0"/>
              </a:spcBef>
              <a:spcAft>
                <a:spcPts val="0"/>
              </a:spcAft>
              <a:buSzPts val="1200"/>
              <a:buChar char="●"/>
            </a:pPr>
            <a:r>
              <a:rPr lang="en" sz="1200"/>
              <a:t>How well can the economic indicators of unemployment and median income, measured at the county level,  predict COVID outcomes?</a:t>
            </a:r>
            <a:endParaRPr sz="1200"/>
          </a:p>
          <a:p>
            <a:pPr marL="457200" lvl="0" indent="-304800" algn="l" rtl="0">
              <a:spcBef>
                <a:spcPts val="0"/>
              </a:spcBef>
              <a:spcAft>
                <a:spcPts val="0"/>
              </a:spcAft>
              <a:buSzPts val="1200"/>
              <a:buChar char="●"/>
            </a:pPr>
            <a:r>
              <a:rPr lang="en" sz="1200"/>
              <a:t>COVID outcomes:</a:t>
            </a:r>
            <a:endParaRPr sz="1200"/>
          </a:p>
          <a:p>
            <a:pPr marL="914400" lvl="1" indent="-304800" algn="l" rtl="0">
              <a:spcBef>
                <a:spcPts val="0"/>
              </a:spcBef>
              <a:spcAft>
                <a:spcPts val="0"/>
              </a:spcAft>
              <a:buSzPts val="1200"/>
              <a:buChar char="○"/>
            </a:pPr>
            <a:r>
              <a:rPr lang="en" sz="1200"/>
              <a:t>Cases per 100,000</a:t>
            </a:r>
            <a:endParaRPr sz="1200"/>
          </a:p>
          <a:p>
            <a:pPr marL="914400" lvl="1" indent="-304800" algn="l" rtl="0">
              <a:spcBef>
                <a:spcPts val="0"/>
              </a:spcBef>
              <a:spcAft>
                <a:spcPts val="0"/>
              </a:spcAft>
              <a:buSzPts val="1200"/>
              <a:buChar char="○"/>
            </a:pPr>
            <a:r>
              <a:rPr lang="en" sz="1200"/>
              <a:t>Deaths per 100,000</a:t>
            </a:r>
            <a:endParaRPr sz="1200"/>
          </a:p>
          <a:p>
            <a:pPr marL="914400" lvl="1" indent="-304800" algn="l" rtl="0">
              <a:spcBef>
                <a:spcPts val="0"/>
              </a:spcBef>
              <a:spcAft>
                <a:spcPts val="0"/>
              </a:spcAft>
              <a:buSzPts val="1200"/>
              <a:buChar char="○"/>
            </a:pPr>
            <a:r>
              <a:rPr lang="en" sz="1200"/>
              <a:t>Vaccination Rate</a:t>
            </a:r>
            <a:endParaRPr sz="1200"/>
          </a:p>
        </p:txBody>
      </p:sp>
      <p:pic>
        <p:nvPicPr>
          <p:cNvPr id="304" name="Google Shape;304;p17"/>
          <p:cNvPicPr preferRelativeResize="0"/>
          <p:nvPr/>
        </p:nvPicPr>
        <p:blipFill rotWithShape="1">
          <a:blip r:embed="rId5">
            <a:alphaModFix/>
          </a:blip>
          <a:srcRect l="21629" r="21629"/>
          <a:stretch/>
        </p:blipFill>
        <p:spPr>
          <a:xfrm>
            <a:off x="409600" y="398925"/>
            <a:ext cx="1020426" cy="1011600"/>
          </a:xfrm>
          <a:prstGeom prst="rect">
            <a:avLst/>
          </a:prstGeom>
          <a:noFill/>
          <a:ln>
            <a:noFill/>
          </a:ln>
        </p:spPr>
      </p:pic>
      <p:pic>
        <p:nvPicPr>
          <p:cNvPr id="3" name="Audio 2">
            <a:hlinkClick r:id="" action="ppaction://media"/>
            <a:extLst>
              <a:ext uri="{FF2B5EF4-FFF2-40B4-BE49-F238E27FC236}">
                <a16:creationId xmlns:a16="http://schemas.microsoft.com/office/drawing/2014/main" id="{BD37BCEC-4607-5C83-C007-6E8196A11F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875"/>
    </mc:Choice>
    <mc:Fallback>
      <p:transition spd="slow" advTm="188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08"/>
        <p:cNvGrpSpPr/>
        <p:nvPr/>
      </p:nvGrpSpPr>
      <p:grpSpPr>
        <a:xfrm>
          <a:off x="0" y="0"/>
          <a:ext cx="0" cy="0"/>
          <a:chOff x="0" y="0"/>
          <a:chExt cx="0" cy="0"/>
        </a:xfrm>
      </p:grpSpPr>
      <p:sp>
        <p:nvSpPr>
          <p:cNvPr id="309" name="Google Shape;309;p1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Technologies</a:t>
            </a:r>
            <a:endParaRPr/>
          </a:p>
        </p:txBody>
      </p:sp>
      <p:sp>
        <p:nvSpPr>
          <p:cNvPr id="310" name="Google Shape;310;p18"/>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457200" lvl="0" indent="-304800" algn="l" rtl="0">
              <a:spcBef>
                <a:spcPts val="0"/>
              </a:spcBef>
              <a:spcAft>
                <a:spcPts val="0"/>
              </a:spcAft>
              <a:buSzPts val="1200"/>
              <a:buChar char="●"/>
            </a:pPr>
            <a:r>
              <a:rPr lang="en" sz="1200"/>
              <a:t>Coding</a:t>
            </a:r>
            <a:endParaRPr sz="1200"/>
          </a:p>
          <a:p>
            <a:pPr marL="914400" lvl="1" indent="-304800" algn="l" rtl="0">
              <a:spcBef>
                <a:spcPts val="0"/>
              </a:spcBef>
              <a:spcAft>
                <a:spcPts val="0"/>
              </a:spcAft>
              <a:buSzPts val="1200"/>
              <a:buChar char="○"/>
            </a:pPr>
            <a:r>
              <a:rPr lang="en" sz="1200"/>
              <a:t>Python, Pandas in Jupyter Notebook; SQLAlchemy</a:t>
            </a:r>
            <a:endParaRPr sz="1200"/>
          </a:p>
          <a:p>
            <a:pPr marL="457200" lvl="0" indent="-304800" algn="l" rtl="0">
              <a:spcBef>
                <a:spcPts val="0"/>
              </a:spcBef>
              <a:spcAft>
                <a:spcPts val="0"/>
              </a:spcAft>
              <a:buSzPts val="1200"/>
              <a:buChar char="●"/>
            </a:pPr>
            <a:r>
              <a:rPr lang="en" sz="1200"/>
              <a:t>Database</a:t>
            </a:r>
            <a:endParaRPr sz="1200"/>
          </a:p>
          <a:p>
            <a:pPr marL="914400" lvl="1" indent="-304800" algn="l" rtl="0">
              <a:spcBef>
                <a:spcPts val="0"/>
              </a:spcBef>
              <a:spcAft>
                <a:spcPts val="0"/>
              </a:spcAft>
              <a:buSzPts val="1200"/>
              <a:buChar char="○"/>
            </a:pPr>
            <a:r>
              <a:rPr lang="en" sz="1200"/>
              <a:t>PostgreSQL in PgAdmin</a:t>
            </a:r>
            <a:endParaRPr sz="1200"/>
          </a:p>
          <a:p>
            <a:pPr marL="457200" lvl="0" indent="-304800" algn="l" rtl="0">
              <a:spcBef>
                <a:spcPts val="0"/>
              </a:spcBef>
              <a:spcAft>
                <a:spcPts val="0"/>
              </a:spcAft>
              <a:buSzPts val="1200"/>
              <a:buChar char="●"/>
            </a:pPr>
            <a:r>
              <a:rPr lang="en" sz="1200"/>
              <a:t>Visualizations</a:t>
            </a:r>
            <a:endParaRPr sz="1200"/>
          </a:p>
          <a:p>
            <a:pPr marL="914400" lvl="1" indent="-304800" algn="l" rtl="0">
              <a:spcBef>
                <a:spcPts val="0"/>
              </a:spcBef>
              <a:spcAft>
                <a:spcPts val="0"/>
              </a:spcAft>
              <a:buSzPts val="1200"/>
              <a:buChar char="○"/>
            </a:pPr>
            <a:r>
              <a:rPr lang="en" sz="1200"/>
              <a:t>Tableau, Plotly</a:t>
            </a:r>
            <a:endParaRPr sz="1200"/>
          </a:p>
        </p:txBody>
      </p:sp>
      <p:pic>
        <p:nvPicPr>
          <p:cNvPr id="311" name="Google Shape;311;p18"/>
          <p:cNvPicPr preferRelativeResize="0"/>
          <p:nvPr/>
        </p:nvPicPr>
        <p:blipFill rotWithShape="1">
          <a:blip r:embed="rId5">
            <a:alphaModFix/>
          </a:blip>
          <a:srcRect l="21629" r="21629"/>
          <a:stretch/>
        </p:blipFill>
        <p:spPr>
          <a:xfrm>
            <a:off x="409600" y="398925"/>
            <a:ext cx="1020426" cy="1011600"/>
          </a:xfrm>
          <a:prstGeom prst="rect">
            <a:avLst/>
          </a:prstGeom>
          <a:noFill/>
          <a:ln>
            <a:noFill/>
          </a:ln>
        </p:spPr>
      </p:pic>
      <p:pic>
        <p:nvPicPr>
          <p:cNvPr id="3" name="Audio 2">
            <a:hlinkClick r:id="" action="ppaction://media"/>
            <a:extLst>
              <a:ext uri="{FF2B5EF4-FFF2-40B4-BE49-F238E27FC236}">
                <a16:creationId xmlns:a16="http://schemas.microsoft.com/office/drawing/2014/main" id="{584D5D82-C665-DC66-8A99-B0B21F20971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5715"/>
    </mc:Choice>
    <mc:Fallback>
      <p:transition spd="slow" advTm="157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15"/>
        <p:cNvGrpSpPr/>
        <p:nvPr/>
      </p:nvGrpSpPr>
      <p:grpSpPr>
        <a:xfrm>
          <a:off x="0" y="0"/>
          <a:ext cx="0" cy="0"/>
          <a:chOff x="0" y="0"/>
          <a:chExt cx="0" cy="0"/>
        </a:xfrm>
      </p:grpSpPr>
      <p:sp>
        <p:nvSpPr>
          <p:cNvPr id="316" name="Google Shape;316;p19"/>
          <p:cNvSpPr txBox="1">
            <a:spLocks noGrp="1"/>
          </p:cNvSpPr>
          <p:nvPr>
            <p:ph type="title"/>
          </p:nvPr>
        </p:nvSpPr>
        <p:spPr>
          <a:xfrm>
            <a:off x="1643100" y="1635300"/>
            <a:ext cx="5857800" cy="1872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4900"/>
              <a:t>Working with Data</a:t>
            </a:r>
            <a:endParaRPr sz="4900"/>
          </a:p>
        </p:txBody>
      </p:sp>
      <p:pic>
        <p:nvPicPr>
          <p:cNvPr id="3" name="Audio 2">
            <a:hlinkClick r:id="" action="ppaction://media"/>
            <a:extLst>
              <a:ext uri="{FF2B5EF4-FFF2-40B4-BE49-F238E27FC236}">
                <a16:creationId xmlns:a16="http://schemas.microsoft.com/office/drawing/2014/main" id="{8CF16863-95DD-CAC4-10A4-A8B7B408B57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379"/>
    </mc:Choice>
    <mc:Fallback>
      <p:transition spd="slow" advTm="53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20"/>
        <p:cNvGrpSpPr/>
        <p:nvPr/>
      </p:nvGrpSpPr>
      <p:grpSpPr>
        <a:xfrm>
          <a:off x="0" y="0"/>
          <a:ext cx="0" cy="0"/>
          <a:chOff x="0" y="0"/>
          <a:chExt cx="0" cy="0"/>
        </a:xfrm>
      </p:grpSpPr>
      <p:sp>
        <p:nvSpPr>
          <p:cNvPr id="321" name="Google Shape;321;p20"/>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Data Sources</a:t>
            </a:r>
            <a:endParaRPr/>
          </a:p>
        </p:txBody>
      </p:sp>
      <p:sp>
        <p:nvSpPr>
          <p:cNvPr id="322" name="Google Shape;322;p20"/>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a:solidFill>
                  <a:srgbClr val="24292F"/>
                </a:solidFill>
                <a:highlight>
                  <a:schemeClr val="lt2"/>
                </a:highlight>
              </a:rPr>
              <a:t>There were four main sources that comprised this analysis:</a:t>
            </a:r>
            <a:endParaRPr sz="1200">
              <a:solidFill>
                <a:srgbClr val="24292F"/>
              </a:solidFill>
              <a:highlight>
                <a:schemeClr val="lt2"/>
              </a:highlight>
            </a:endParaRPr>
          </a:p>
          <a:p>
            <a:pPr marL="457200" lvl="0" indent="-304800" algn="l" rtl="0">
              <a:spcBef>
                <a:spcPts val="1200"/>
              </a:spcBef>
              <a:spcAft>
                <a:spcPts val="0"/>
              </a:spcAft>
              <a:buClr>
                <a:srgbClr val="24292F"/>
              </a:buClr>
              <a:buSzPts val="1200"/>
              <a:buFont typeface="Nunito"/>
              <a:buChar char="●"/>
            </a:pPr>
            <a:r>
              <a:rPr lang="en" sz="1200">
                <a:solidFill>
                  <a:srgbClr val="24292F"/>
                </a:solidFill>
                <a:highlight>
                  <a:schemeClr val="lt2"/>
                </a:highlight>
              </a:rPr>
              <a:t>Data on county vaccination rates from </a:t>
            </a:r>
            <a:r>
              <a:rPr lang="en" sz="1200">
                <a:solidFill>
                  <a:schemeClr val="hlink"/>
                </a:solidFill>
                <a:highlight>
                  <a:schemeClr val="lt2"/>
                </a:highlight>
                <a:uFill>
                  <a:noFill/>
                </a:uFill>
                <a:hlinkClick r:id="rId5"/>
              </a:rPr>
              <a:t>https://data.cdc.gov/Vaccinations/COVID-19-Vaccinations-in-the-United-States-County/8xkx-amqh</a:t>
            </a:r>
            <a:endParaRPr sz="1200">
              <a:solidFill>
                <a:schemeClr val="hlink"/>
              </a:solidFill>
              <a:highlight>
                <a:schemeClr val="lt2"/>
              </a:highlight>
            </a:endParaRPr>
          </a:p>
          <a:p>
            <a:pPr marL="457200" lvl="0" indent="-304800" algn="l" rtl="0">
              <a:spcBef>
                <a:spcPts val="0"/>
              </a:spcBef>
              <a:spcAft>
                <a:spcPts val="0"/>
              </a:spcAft>
              <a:buClr>
                <a:srgbClr val="24292F"/>
              </a:buClr>
              <a:buSzPts val="1200"/>
              <a:buFont typeface="Nunito"/>
              <a:buChar char="●"/>
            </a:pPr>
            <a:r>
              <a:rPr lang="en" sz="1200">
                <a:solidFill>
                  <a:srgbClr val="24292F"/>
                </a:solidFill>
                <a:highlight>
                  <a:schemeClr val="lt2"/>
                </a:highlight>
              </a:rPr>
              <a:t>Data on county cases and deaths numbers from </a:t>
            </a:r>
            <a:r>
              <a:rPr lang="en" sz="1200">
                <a:solidFill>
                  <a:schemeClr val="hlink"/>
                </a:solidFill>
                <a:highlight>
                  <a:schemeClr val="lt2"/>
                </a:highlight>
                <a:uFill>
                  <a:noFill/>
                </a:uFill>
                <a:hlinkClick r:id="rId6"/>
              </a:rPr>
              <a:t>https://github.com/nytimes/covid-19-data</a:t>
            </a:r>
            <a:endParaRPr sz="1200">
              <a:solidFill>
                <a:schemeClr val="hlink"/>
              </a:solidFill>
              <a:highlight>
                <a:schemeClr val="lt2"/>
              </a:highlight>
            </a:endParaRPr>
          </a:p>
          <a:p>
            <a:pPr marL="457200" lvl="0" indent="-304800" algn="l" rtl="0">
              <a:spcBef>
                <a:spcPts val="0"/>
              </a:spcBef>
              <a:spcAft>
                <a:spcPts val="0"/>
              </a:spcAft>
              <a:buClr>
                <a:srgbClr val="24292F"/>
              </a:buClr>
              <a:buSzPts val="1200"/>
              <a:buFont typeface="Nunito"/>
              <a:buChar char="●"/>
            </a:pPr>
            <a:r>
              <a:rPr lang="en" sz="1200">
                <a:solidFill>
                  <a:srgbClr val="24292F"/>
                </a:solidFill>
                <a:highlight>
                  <a:schemeClr val="lt2"/>
                </a:highlight>
              </a:rPr>
              <a:t>Data on county economic factors from </a:t>
            </a:r>
            <a:r>
              <a:rPr lang="en" sz="1200">
                <a:solidFill>
                  <a:schemeClr val="hlink"/>
                </a:solidFill>
                <a:highlight>
                  <a:schemeClr val="lt2"/>
                </a:highlight>
                <a:uFill>
                  <a:noFill/>
                </a:uFill>
                <a:hlinkClick r:id="rId7"/>
              </a:rPr>
              <a:t>http</a:t>
            </a:r>
            <a:r>
              <a:rPr lang="en" sz="1200">
                <a:solidFill>
                  <a:schemeClr val="hlink"/>
                </a:solidFill>
                <a:highlight>
                  <a:schemeClr val="lt2"/>
                </a:highlight>
                <a:uFill>
                  <a:noFill/>
                </a:uFill>
                <a:hlinkClick r:id="rId7"/>
              </a:rPr>
              <a:t>s://www.ers.usda.gov/data-products/county-level-data-sets/download-data/</a:t>
            </a:r>
            <a:endParaRPr sz="1200">
              <a:solidFill>
                <a:schemeClr val="hlink"/>
              </a:solidFill>
              <a:highlight>
                <a:schemeClr val="lt2"/>
              </a:highlight>
            </a:endParaRPr>
          </a:p>
          <a:p>
            <a:pPr marL="457200" lvl="0" indent="-304800" algn="l" rtl="0">
              <a:spcBef>
                <a:spcPts val="0"/>
              </a:spcBef>
              <a:spcAft>
                <a:spcPts val="0"/>
              </a:spcAft>
              <a:buClr>
                <a:srgbClr val="24292F"/>
              </a:buClr>
              <a:buSzPts val="1200"/>
              <a:buFont typeface="Nunito"/>
              <a:buChar char="●"/>
            </a:pPr>
            <a:r>
              <a:rPr lang="en" sz="1200">
                <a:solidFill>
                  <a:srgbClr val="24292F"/>
                </a:solidFill>
                <a:highlight>
                  <a:schemeClr val="lt2"/>
                </a:highlight>
              </a:rPr>
              <a:t>Data on county coordinates and population from </a:t>
            </a:r>
            <a:r>
              <a:rPr lang="en" sz="1200">
                <a:solidFill>
                  <a:schemeClr val="hlink"/>
                </a:solidFill>
                <a:highlight>
                  <a:schemeClr val="lt2"/>
                </a:highlight>
                <a:uFill>
                  <a:noFill/>
                </a:uFill>
                <a:hlinkClick r:id="rId8"/>
              </a:rPr>
              <a:t>https://simplemaps.com/data/us-counties</a:t>
            </a:r>
            <a:endParaRPr sz="1200">
              <a:solidFill>
                <a:schemeClr val="hlink"/>
              </a:solidFill>
              <a:highlight>
                <a:schemeClr val="lt2"/>
              </a:highlight>
            </a:endParaRPr>
          </a:p>
          <a:p>
            <a:pPr marL="0" lvl="0" indent="0" algn="l" rtl="0">
              <a:spcBef>
                <a:spcPts val="1200"/>
              </a:spcBef>
              <a:spcAft>
                <a:spcPts val="1200"/>
              </a:spcAft>
              <a:buNone/>
            </a:pPr>
            <a:r>
              <a:rPr lang="en" sz="1200">
                <a:solidFill>
                  <a:srgbClr val="24292F"/>
                </a:solidFill>
                <a:highlight>
                  <a:schemeClr val="lt2"/>
                </a:highlight>
              </a:rPr>
              <a:t>All four data sources were obtained as CSV files</a:t>
            </a:r>
            <a:endParaRPr sz="1200">
              <a:highlight>
                <a:schemeClr val="lt2"/>
              </a:highlight>
            </a:endParaRPr>
          </a:p>
        </p:txBody>
      </p:sp>
      <p:pic>
        <p:nvPicPr>
          <p:cNvPr id="323" name="Google Shape;323;p20"/>
          <p:cNvPicPr preferRelativeResize="0"/>
          <p:nvPr/>
        </p:nvPicPr>
        <p:blipFill rotWithShape="1">
          <a:blip r:embed="rId9">
            <a:alphaModFix/>
          </a:blip>
          <a:srcRect l="21629" r="21629"/>
          <a:stretch/>
        </p:blipFill>
        <p:spPr>
          <a:xfrm>
            <a:off x="409600" y="398925"/>
            <a:ext cx="1020426" cy="1011600"/>
          </a:xfrm>
          <a:prstGeom prst="rect">
            <a:avLst/>
          </a:prstGeom>
          <a:noFill/>
          <a:ln>
            <a:noFill/>
          </a:ln>
        </p:spPr>
      </p:pic>
      <p:pic>
        <p:nvPicPr>
          <p:cNvPr id="3" name="Audio 2">
            <a:hlinkClick r:id="" action="ppaction://media"/>
            <a:extLst>
              <a:ext uri="{FF2B5EF4-FFF2-40B4-BE49-F238E27FC236}">
                <a16:creationId xmlns:a16="http://schemas.microsoft.com/office/drawing/2014/main" id="{8F9DEFD4-2C71-4965-591E-5AFFB4329538}"/>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9974"/>
    </mc:Choice>
    <mc:Fallback>
      <p:transition spd="slow" advTm="299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27"/>
        <p:cNvGrpSpPr/>
        <p:nvPr/>
      </p:nvGrpSpPr>
      <p:grpSpPr>
        <a:xfrm>
          <a:off x="0" y="0"/>
          <a:ext cx="0" cy="0"/>
          <a:chOff x="0" y="0"/>
          <a:chExt cx="0" cy="0"/>
        </a:xfrm>
      </p:grpSpPr>
      <p:sp>
        <p:nvSpPr>
          <p:cNvPr id="328" name="Google Shape;328;p2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Data Exploration: Cases/Deaths</a:t>
            </a:r>
            <a:endParaRPr/>
          </a:p>
        </p:txBody>
      </p:sp>
      <p:sp>
        <p:nvSpPr>
          <p:cNvPr id="329" name="Google Shape;329;p21"/>
          <p:cNvSpPr txBox="1">
            <a:spLocks noGrp="1"/>
          </p:cNvSpPr>
          <p:nvPr>
            <p:ph type="body" idx="1"/>
          </p:nvPr>
        </p:nvSpPr>
        <p:spPr>
          <a:xfrm>
            <a:off x="1303800" y="1990050"/>
            <a:ext cx="28740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200"/>
              <a:t>Across the four datasets, I included a ST column for consistency. Here, doing so for the cases/deaths data.</a:t>
            </a:r>
            <a:endParaRPr sz="1200"/>
          </a:p>
        </p:txBody>
      </p:sp>
      <p:pic>
        <p:nvPicPr>
          <p:cNvPr id="330" name="Google Shape;330;p21"/>
          <p:cNvPicPr preferRelativeResize="0"/>
          <p:nvPr/>
        </p:nvPicPr>
        <p:blipFill rotWithShape="1">
          <a:blip r:embed="rId5">
            <a:alphaModFix/>
          </a:blip>
          <a:srcRect r="2085"/>
          <a:stretch/>
        </p:blipFill>
        <p:spPr>
          <a:xfrm>
            <a:off x="4224025" y="1259225"/>
            <a:ext cx="4847400" cy="2174700"/>
          </a:xfrm>
          <a:prstGeom prst="rect">
            <a:avLst/>
          </a:prstGeom>
          <a:noFill/>
          <a:ln>
            <a:noFill/>
          </a:ln>
        </p:spPr>
      </p:pic>
      <p:pic>
        <p:nvPicPr>
          <p:cNvPr id="331" name="Google Shape;331;p21"/>
          <p:cNvPicPr preferRelativeResize="0"/>
          <p:nvPr/>
        </p:nvPicPr>
        <p:blipFill rotWithShape="1">
          <a:blip r:embed="rId6">
            <a:alphaModFix/>
          </a:blip>
          <a:srcRect r="1835"/>
          <a:stretch/>
        </p:blipFill>
        <p:spPr>
          <a:xfrm>
            <a:off x="4177750" y="2224150"/>
            <a:ext cx="4950425" cy="2541600"/>
          </a:xfrm>
          <a:prstGeom prst="rect">
            <a:avLst/>
          </a:prstGeom>
          <a:noFill/>
          <a:ln>
            <a:noFill/>
          </a:ln>
        </p:spPr>
      </p:pic>
      <p:pic>
        <p:nvPicPr>
          <p:cNvPr id="332" name="Google Shape;332;p21"/>
          <p:cNvPicPr preferRelativeResize="0"/>
          <p:nvPr/>
        </p:nvPicPr>
        <p:blipFill rotWithShape="1">
          <a:blip r:embed="rId7">
            <a:alphaModFix/>
          </a:blip>
          <a:srcRect r="3873" b="32023"/>
          <a:stretch/>
        </p:blipFill>
        <p:spPr>
          <a:xfrm>
            <a:off x="4177750" y="3433925"/>
            <a:ext cx="4847400" cy="1464650"/>
          </a:xfrm>
          <a:prstGeom prst="rect">
            <a:avLst/>
          </a:prstGeom>
          <a:noFill/>
          <a:ln>
            <a:noFill/>
          </a:ln>
        </p:spPr>
      </p:pic>
      <p:pic>
        <p:nvPicPr>
          <p:cNvPr id="333" name="Google Shape;333;p21"/>
          <p:cNvPicPr preferRelativeResize="0"/>
          <p:nvPr/>
        </p:nvPicPr>
        <p:blipFill rotWithShape="1">
          <a:blip r:embed="rId8">
            <a:alphaModFix/>
          </a:blip>
          <a:srcRect l="21629" r="21629"/>
          <a:stretch/>
        </p:blipFill>
        <p:spPr>
          <a:xfrm>
            <a:off x="409600" y="398925"/>
            <a:ext cx="1020426" cy="1011600"/>
          </a:xfrm>
          <a:prstGeom prst="rect">
            <a:avLst/>
          </a:prstGeom>
          <a:noFill/>
          <a:ln>
            <a:noFill/>
          </a:ln>
        </p:spPr>
      </p:pic>
      <p:pic>
        <p:nvPicPr>
          <p:cNvPr id="3" name="Audio 2">
            <a:hlinkClick r:id="" action="ppaction://media"/>
            <a:extLst>
              <a:ext uri="{FF2B5EF4-FFF2-40B4-BE49-F238E27FC236}">
                <a16:creationId xmlns:a16="http://schemas.microsoft.com/office/drawing/2014/main" id="{7E87AF5E-A821-5E63-D192-73C237AE8C8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585"/>
    </mc:Choice>
    <mc:Fallback>
      <p:transition spd="slow" advTm="255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2679</Words>
  <Application>Microsoft Office PowerPoint</Application>
  <PresentationFormat>On-screen Show (16:9)</PresentationFormat>
  <Paragraphs>159</Paragraphs>
  <Slides>34</Slides>
  <Notes>34</Notes>
  <HiddenSlides>0</HiddenSlides>
  <MMClips>34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Maven Pro</vt:lpstr>
      <vt:lpstr>Nunito</vt:lpstr>
      <vt:lpstr>Arial</vt:lpstr>
      <vt:lpstr>Momentum</vt:lpstr>
      <vt:lpstr>COVID-19 and its Economic Predictors</vt:lpstr>
      <vt:lpstr>Project Overview</vt:lpstr>
      <vt:lpstr>Background</vt:lpstr>
      <vt:lpstr>Economic Differences</vt:lpstr>
      <vt:lpstr>Research Question</vt:lpstr>
      <vt:lpstr>Technologies</vt:lpstr>
      <vt:lpstr>Working with Data</vt:lpstr>
      <vt:lpstr>Data Sources</vt:lpstr>
      <vt:lpstr>Data Exploration: Cases/Deaths</vt:lpstr>
      <vt:lpstr>Data Exploration: Vaccination Rate</vt:lpstr>
      <vt:lpstr>Data Exploration: Latitude/Longitude</vt:lpstr>
      <vt:lpstr>Data Exploration: Economic Indicators</vt:lpstr>
      <vt:lpstr>Database</vt:lpstr>
      <vt:lpstr>Entity Relationship Diagram (ERD)</vt:lpstr>
      <vt:lpstr>Creating Tables in SQL</vt:lpstr>
      <vt:lpstr>Merging Tables in SQL</vt:lpstr>
      <vt:lpstr>Creating Cases and Deaths per 100,000</vt:lpstr>
      <vt:lpstr>Data Analysis</vt:lpstr>
      <vt:lpstr>Descriptive Statistics</vt:lpstr>
      <vt:lpstr>Machine Learning: Logistic Regression</vt:lpstr>
      <vt:lpstr>Logistic Regression: Case Rate</vt:lpstr>
      <vt:lpstr>Logistic Regression: Death Rate</vt:lpstr>
      <vt:lpstr>Logistic Regression: Vaccination Rate</vt:lpstr>
      <vt:lpstr>Comparison to Support Vector Machines</vt:lpstr>
      <vt:lpstr>Visualizations with Tableau</vt:lpstr>
      <vt:lpstr>PowerPoint Presentation</vt:lpstr>
      <vt:lpstr>Economic Predictors of COVID Outcomes</vt:lpstr>
      <vt:lpstr>PowerPoint Presentation</vt:lpstr>
      <vt:lpstr>PowerPoint Presentation</vt:lpstr>
      <vt:lpstr>PowerPoint Presentation</vt:lpstr>
      <vt:lpstr>Conclusions</vt:lpstr>
      <vt:lpstr>Economic Predictors and COVID Outcomes</vt:lpstr>
      <vt:lpstr>Next Steps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and its Economic Predictors</dc:title>
  <cp:lastModifiedBy>JOSEPH RODINI</cp:lastModifiedBy>
  <cp:revision>1</cp:revision>
  <cp:lastPrinted>2022-11-17T03:19:14Z</cp:lastPrinted>
  <dcterms:modified xsi:type="dcterms:W3CDTF">2022-11-17T03:21:08Z</dcterms:modified>
</cp:coreProperties>
</file>